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95" r:id="rId3"/>
    <p:sldId id="303" r:id="rId4"/>
    <p:sldId id="304" r:id="rId5"/>
    <p:sldId id="305" r:id="rId6"/>
    <p:sldId id="318" r:id="rId7"/>
    <p:sldId id="319" r:id="rId8"/>
    <p:sldId id="320" r:id="rId9"/>
    <p:sldId id="321" r:id="rId10"/>
    <p:sldId id="309" r:id="rId11"/>
    <p:sldId id="324" r:id="rId12"/>
    <p:sldId id="325" r:id="rId13"/>
    <p:sldId id="326" r:id="rId14"/>
    <p:sldId id="328" r:id="rId15"/>
    <p:sldId id="327" r:id="rId16"/>
    <p:sldId id="329" r:id="rId17"/>
    <p:sldId id="330" r:id="rId18"/>
    <p:sldId id="331" r:id="rId19"/>
    <p:sldId id="299" r:id="rId20"/>
    <p:sldId id="300" r:id="rId21"/>
    <p:sldId id="332" r:id="rId22"/>
    <p:sldId id="301" r:id="rId23"/>
    <p:sldId id="336" r:id="rId24"/>
    <p:sldId id="333" r:id="rId25"/>
    <p:sldId id="337" r:id="rId26"/>
    <p:sldId id="334" r:id="rId27"/>
    <p:sldId id="338" r:id="rId28"/>
    <p:sldId id="335" r:id="rId29"/>
    <p:sldId id="33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B87"/>
    <a:srgbClr val="0C1153"/>
    <a:srgbClr val="00A7A7"/>
    <a:srgbClr val="FF5A6E"/>
    <a:srgbClr val="FF6600"/>
    <a:srgbClr val="FBBFBE"/>
    <a:srgbClr val="121A7C"/>
    <a:srgbClr val="CCEBE6"/>
    <a:srgbClr val="F09B49"/>
    <a:srgbClr val="BD9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4980"/>
    </p:cViewPr>
  </p:sorterViewPr>
  <p:notesViewPr>
    <p:cSldViewPr snapToGrid="0">
      <p:cViewPr varScale="1">
        <p:scale>
          <a:sx n="55" d="100"/>
          <a:sy n="55" d="100"/>
        </p:scale>
        <p:origin x="2772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6FA87-70CD-4B97-8B37-5C32C51DAB7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50E70-DF79-4FD2-9D4E-637450927C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85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BC51-FE71-4CA4-A38E-D02745B3730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7BD11-2250-490E-BD58-98B041AFB0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27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530A-825D-482F-91B4-0C312E4E76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1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530A-825D-482F-91B4-0C312E4E76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530A-825D-482F-91B4-0C312E4E76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78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1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318427" y="1541417"/>
            <a:ext cx="5287093" cy="30194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92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487298" y="3150973"/>
            <a:ext cx="5485617" cy="29289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50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7372350" y="188913"/>
            <a:ext cx="4692650" cy="64150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18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44"/>
          </p:nvPr>
        </p:nvSpPr>
        <p:spPr>
          <a:xfrm>
            <a:off x="612547" y="636139"/>
            <a:ext cx="5526995" cy="552699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43"/>
          </p:nvPr>
        </p:nvSpPr>
        <p:spPr>
          <a:xfrm>
            <a:off x="5111976" y="2447819"/>
            <a:ext cx="2922467" cy="292246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83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458437" y="762410"/>
            <a:ext cx="5522054" cy="5414504"/>
          </a:xfrm>
          <a:custGeom>
            <a:avLst/>
            <a:gdLst>
              <a:gd name="connsiteX0" fmla="*/ 0 w 7023364"/>
              <a:gd name="connsiteY0" fmla="*/ 0 h 6886575"/>
              <a:gd name="connsiteX1" fmla="*/ 7023364 w 7023364"/>
              <a:gd name="connsiteY1" fmla="*/ 0 h 6886575"/>
              <a:gd name="connsiteX2" fmla="*/ 7023364 w 7023364"/>
              <a:gd name="connsiteY2" fmla="*/ 6886575 h 6886575"/>
              <a:gd name="connsiteX3" fmla="*/ 3049446 w 7023364"/>
              <a:gd name="connsiteY3" fmla="*/ 6886575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364" h="6886575">
                <a:moveTo>
                  <a:pt x="0" y="0"/>
                </a:moveTo>
                <a:lnTo>
                  <a:pt x="7023364" y="0"/>
                </a:lnTo>
                <a:lnTo>
                  <a:pt x="7023364" y="6886575"/>
                </a:lnTo>
                <a:lnTo>
                  <a:pt x="3049446" y="68865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875660" cy="6858000"/>
          </a:xfrm>
          <a:custGeom>
            <a:avLst/>
            <a:gdLst>
              <a:gd name="connsiteX0" fmla="*/ 0 w 7875660"/>
              <a:gd name="connsiteY0" fmla="*/ 0 h 6858000"/>
              <a:gd name="connsiteX1" fmla="*/ 3556315 w 7875660"/>
              <a:gd name="connsiteY1" fmla="*/ 0 h 6858000"/>
              <a:gd name="connsiteX2" fmla="*/ 7875660 w 7875660"/>
              <a:gd name="connsiteY2" fmla="*/ 6858000 h 6858000"/>
              <a:gd name="connsiteX3" fmla="*/ 0 w 787566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5660" h="6858000">
                <a:moveTo>
                  <a:pt x="0" y="0"/>
                </a:moveTo>
                <a:lnTo>
                  <a:pt x="3556315" y="0"/>
                </a:lnTo>
                <a:lnTo>
                  <a:pt x="787566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83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316339" y="0"/>
            <a:ext cx="7875660" cy="6858000"/>
          </a:xfrm>
          <a:custGeom>
            <a:avLst/>
            <a:gdLst>
              <a:gd name="connsiteX0" fmla="*/ 4319345 w 7875660"/>
              <a:gd name="connsiteY0" fmla="*/ 0 h 6858000"/>
              <a:gd name="connsiteX1" fmla="*/ 7875660 w 7875660"/>
              <a:gd name="connsiteY1" fmla="*/ 0 h 6858000"/>
              <a:gd name="connsiteX2" fmla="*/ 7875660 w 7875660"/>
              <a:gd name="connsiteY2" fmla="*/ 6858000 h 6858000"/>
              <a:gd name="connsiteX3" fmla="*/ 0 w 787566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5660" h="6858000">
                <a:moveTo>
                  <a:pt x="4319345" y="0"/>
                </a:moveTo>
                <a:lnTo>
                  <a:pt x="7875660" y="0"/>
                </a:lnTo>
                <a:lnTo>
                  <a:pt x="787566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7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530A-825D-482F-91B4-0C312E4E76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6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530A-825D-482F-91B4-0C312E4E76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4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530A-825D-482F-91B4-0C312E4E76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0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530A-825D-482F-91B4-0C312E4E76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9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530A-825D-482F-91B4-0C312E4E76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7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343650" y="1771650"/>
            <a:ext cx="5276850" cy="37909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2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828925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530A-825D-482F-91B4-0C312E4E76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0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5530A-825D-482F-91B4-0C312E4E76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7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7" r:id="rId14"/>
    <p:sldLayoutId id="2147483715" r:id="rId15"/>
    <p:sldLayoutId id="2147483680" r:id="rId16"/>
    <p:sldLayoutId id="2147483714" r:id="rId17"/>
    <p:sldLayoutId id="2147483723" r:id="rId18"/>
    <p:sldLayoutId id="2147483724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uQIIaO3WZ4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rcNS7UP9JQ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E72CkuHx1U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95TVUm0Qzg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A6oGgGn17s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-jKup7K0Ls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KdLpQqA5wM" TargetMode="Externa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5rU-OHuyrY" TargetMode="External"/><Relationship Id="rId2" Type="http://schemas.openxmlformats.org/officeDocument/2006/relationships/hyperlink" Target="https://www.youtube.com/watch?v=ALcaaRqEkVA" TargetMode="Externa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1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GGn6Kgo6S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6.xml"/><Relationship Id="rId5" Type="http://schemas.openxmlformats.org/officeDocument/2006/relationships/hyperlink" Target="https://www.youtube.com/watch?v=N9HDKwDLWsI&amp;list=PLEfwqyY2ox86JU-fviQa08fMH67W6oAKo&amp;index=15" TargetMode="Externa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98920" y="634743"/>
            <a:ext cx="9594160" cy="4704020"/>
          </a:xfrm>
          <a:prstGeom prst="rect">
            <a:avLst/>
          </a:prstGeom>
          <a:solidFill>
            <a:srgbClr val="131B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4865" y="1540203"/>
            <a:ext cx="9322270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8800">
                <a:solidFill>
                  <a:schemeClr val="bg1"/>
                </a:solidFill>
                <a:latin typeface="Kelson Sans" panose="02000500000000000000" pitchFamily="50" charset="0"/>
                <a:ea typeface="Montserrat" charset="0"/>
                <a:cs typeface="Montserrat" charset="0"/>
              </a:rPr>
              <a:t>OLÁ!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1257" y="2986753"/>
            <a:ext cx="622948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pc="300" dirty="0">
                <a:solidFill>
                  <a:schemeClr val="bg1"/>
                </a:solidFill>
                <a:latin typeface="Lato" panose="020F0502020204030203" pitchFamily="34" charset="0"/>
                <a:ea typeface="Montserrat" charset="0"/>
                <a:cs typeface="Montserrat" charset="0"/>
              </a:rPr>
              <a:t>SOMOS (MARCOS+PEDRO).VINÍCIUS!</a:t>
            </a:r>
          </a:p>
          <a:p>
            <a:pPr algn="ctr">
              <a:lnSpc>
                <a:spcPct val="100000"/>
              </a:lnSpc>
            </a:pPr>
            <a:r>
              <a:rPr lang="en-US" sz="1050" spc="300" dirty="0">
                <a:solidFill>
                  <a:schemeClr val="bg1"/>
                </a:solidFill>
                <a:latin typeface="Lato" panose="020F0502020204030203" pitchFamily="34" charset="0"/>
                <a:ea typeface="Montserrat" charset="0"/>
                <a:cs typeface="Montserrat" charset="0"/>
              </a:rPr>
              <a:t>OBS:VALE A </a:t>
            </a:r>
            <a:r>
              <a:rPr lang="pt-BR" sz="1050" spc="300" dirty="0">
                <a:solidFill>
                  <a:schemeClr val="bg1"/>
                </a:solidFill>
                <a:latin typeface="Lato" panose="020F0502020204030203" pitchFamily="34" charset="0"/>
                <a:ea typeface="Montserrat" charset="0"/>
                <a:cs typeface="Montserrat" charset="0"/>
              </a:rPr>
              <a:t>PROPRIEDADE DISTRIBUTIVA DA MULTIPLICAÇÃO (</a:t>
            </a:r>
            <a:r>
              <a:rPr lang="en-US" sz="1050" spc="300" dirty="0">
                <a:solidFill>
                  <a:schemeClr val="bg1"/>
                </a:solidFill>
                <a:latin typeface="Lato" panose="020F0502020204030203" pitchFamily="34" charset="0"/>
                <a:ea typeface="Montserrat" charset="0"/>
                <a:cs typeface="Montserrat" charset="0"/>
              </a:rPr>
              <a:t>CHUVEIRINHO)</a:t>
            </a:r>
          </a:p>
          <a:p>
            <a:pPr algn="ctr">
              <a:lnSpc>
                <a:spcPct val="100000"/>
              </a:lnSpc>
            </a:pPr>
            <a:r>
              <a:rPr lang="en-US" spc="300" dirty="0">
                <a:solidFill>
                  <a:schemeClr val="bg1"/>
                </a:solidFill>
                <a:latin typeface="Lato" panose="020F0502020204030203" pitchFamily="34" charset="0"/>
                <a:ea typeface="Montserrat" charset="0"/>
                <a:cs typeface="Montserrat" charset="0"/>
              </a:rPr>
              <a:t>NÓS DAREMOS CONTINUIDADE AS AULAS DE TRIGONOMETRIA TÃO ESPERADAS POR TODOS!</a:t>
            </a:r>
          </a:p>
        </p:txBody>
      </p:sp>
      <p:pic>
        <p:nvPicPr>
          <p:cNvPr id="3" name="Imagem 2" descr="Uma imagem contendo desenho&#10;&#10;Descrição gerada automaticamente">
            <a:extLst>
              <a:ext uri="{FF2B5EF4-FFF2-40B4-BE49-F238E27FC236}">
                <a16:creationId xmlns:a16="http://schemas.microsoft.com/office/drawing/2014/main" id="{AED27D19-2597-4858-988F-2A2E5CD3A1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302" y="4047478"/>
            <a:ext cx="4053396" cy="405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44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8FDD45E-3172-4F7C-BAB0-266F3C5EC3B8}"/>
              </a:ext>
            </a:extLst>
          </p:cNvPr>
          <p:cNvSpPr/>
          <p:nvPr/>
        </p:nvSpPr>
        <p:spPr>
          <a:xfrm>
            <a:off x="1687691" y="617508"/>
            <a:ext cx="85355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C1153"/>
                </a:solidFill>
                <a:latin typeface="Lato" panose="020F0502020204030203" pitchFamily="34" charset="0"/>
              </a:rPr>
              <a:t>VALOR NUMÉRICO DE UMA EXPRESSÃO TRIGONOMÉTRICA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E2E0CF0-0593-441C-8814-DC0232710FC1}"/>
              </a:ext>
            </a:extLst>
          </p:cNvPr>
          <p:cNvSpPr txBox="1"/>
          <p:nvPr/>
        </p:nvSpPr>
        <p:spPr>
          <a:xfrm>
            <a:off x="1094819" y="2066014"/>
            <a:ext cx="80669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0C1153"/>
                </a:solidFill>
              </a:rPr>
              <a:t>Com as noções adquiridas a partir das definições das funções trigonométricas, das relações fundamentais trigonométricas, do círculo trigonométrico e dos ângulos notáveis, é possível determinar o valor numéricos de expressões trigonométricas. Iremos verificar isso durante os exercícios a seguir.</a:t>
            </a:r>
          </a:p>
          <a:p>
            <a:endParaRPr lang="pt-BR" sz="2000" dirty="0">
              <a:solidFill>
                <a:srgbClr val="0C11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15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F85AEEBE-48B2-4750-8228-F3CDE940056A}"/>
              </a:ext>
            </a:extLst>
          </p:cNvPr>
          <p:cNvSpPr/>
          <p:nvPr/>
        </p:nvSpPr>
        <p:spPr>
          <a:xfrm>
            <a:off x="-1" y="0"/>
            <a:ext cx="3036163" cy="679728"/>
          </a:xfrm>
          <a:prstGeom prst="rect">
            <a:avLst/>
          </a:prstGeom>
          <a:solidFill>
            <a:srgbClr val="0C115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ato" panose="020F0502020204030203" pitchFamily="34" charset="0"/>
              </a:rPr>
              <a:t>EXERCÍCIOS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2E6A194-CE48-45F7-A197-6922FB3B7711}"/>
              </a:ext>
            </a:extLst>
          </p:cNvPr>
          <p:cNvSpPr/>
          <p:nvPr/>
        </p:nvSpPr>
        <p:spPr>
          <a:xfrm>
            <a:off x="899161" y="2102276"/>
            <a:ext cx="7694423" cy="83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solidFill>
                  <a:srgbClr val="0C115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Colocarei links das resoluções em vídeo para cada questão.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solidFill>
                  <a:srgbClr val="0C115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Tentem responder as questões antes de assistir suas resoluções.</a:t>
            </a:r>
          </a:p>
        </p:txBody>
      </p:sp>
    </p:spTree>
    <p:extLst>
      <p:ext uri="{BB962C8B-B14F-4D97-AF65-F5344CB8AC3E}">
        <p14:creationId xmlns:p14="http://schemas.microsoft.com/office/powerpoint/2010/main" val="237564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F85AEEBE-48B2-4750-8228-F3CDE940056A}"/>
              </a:ext>
            </a:extLst>
          </p:cNvPr>
          <p:cNvSpPr/>
          <p:nvPr/>
        </p:nvSpPr>
        <p:spPr>
          <a:xfrm>
            <a:off x="-1" y="0"/>
            <a:ext cx="3036163" cy="679728"/>
          </a:xfrm>
          <a:prstGeom prst="rect">
            <a:avLst/>
          </a:prstGeom>
          <a:solidFill>
            <a:srgbClr val="0C115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ato" panose="020F0502020204030203" pitchFamily="34" charset="0"/>
              </a:rPr>
              <a:t>EXERCÍCIOS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12E6A194-CE48-45F7-A197-6922FB3B7711}"/>
                  </a:ext>
                </a:extLst>
              </p:cNvPr>
              <p:cNvSpPr/>
              <p:nvPr/>
            </p:nvSpPr>
            <p:spPr>
              <a:xfrm>
                <a:off x="832079" y="1419344"/>
                <a:ext cx="6082499" cy="712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Dado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4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pt-BR" sz="2400" i="1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i="1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Calcule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4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tg</m:t>
                        </m:r>
                      </m:fName>
                      <m:e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pt-BR" sz="2400" dirty="0">
                  <a:solidFill>
                    <a:srgbClr val="0C1153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12E6A194-CE48-45F7-A197-6922FB3B77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079" y="1419344"/>
                <a:ext cx="6082499" cy="712696"/>
              </a:xfrm>
              <a:prstGeom prst="rect">
                <a:avLst/>
              </a:prstGeom>
              <a:blipFill>
                <a:blip r:embed="rId2"/>
                <a:stretch>
                  <a:fillRect l="-1503" r="-701" b="-76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ângulo 2">
            <a:extLst>
              <a:ext uri="{FF2B5EF4-FFF2-40B4-BE49-F238E27FC236}">
                <a16:creationId xmlns:a16="http://schemas.microsoft.com/office/drawing/2014/main" id="{89DCC77C-C1AE-4180-B8E0-39277CEA7B96}"/>
              </a:ext>
            </a:extLst>
          </p:cNvPr>
          <p:cNvSpPr/>
          <p:nvPr/>
        </p:nvSpPr>
        <p:spPr>
          <a:xfrm>
            <a:off x="5310183" y="6174481"/>
            <a:ext cx="4980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>
                <a:hlinkClick r:id="rId3"/>
              </a:rPr>
              <a:t>https://www.youtube.com/watch?v=3uQIIaO3WZ4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96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F85AEEBE-48B2-4750-8228-F3CDE940056A}"/>
              </a:ext>
            </a:extLst>
          </p:cNvPr>
          <p:cNvSpPr/>
          <p:nvPr/>
        </p:nvSpPr>
        <p:spPr>
          <a:xfrm>
            <a:off x="-1" y="0"/>
            <a:ext cx="3036163" cy="679728"/>
          </a:xfrm>
          <a:prstGeom prst="rect">
            <a:avLst/>
          </a:prstGeom>
          <a:solidFill>
            <a:srgbClr val="0C115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ato" panose="020F0502020204030203" pitchFamily="34" charset="0"/>
              </a:rPr>
              <a:t>EXERCÍCIOS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12E6A194-CE48-45F7-A197-6922FB3B7711}"/>
                  </a:ext>
                </a:extLst>
              </p:cNvPr>
              <p:cNvSpPr/>
              <p:nvPr/>
            </p:nvSpPr>
            <p:spPr>
              <a:xfrm>
                <a:off x="832079" y="1419344"/>
                <a:ext cx="9392699" cy="712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400" dirty="0">
                    <a:solidFill>
                      <a:srgbClr val="0C1153"/>
                    </a:solidFill>
                  </a:rPr>
                  <a:t>Sabendo que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𝑠𝑒𝑛</m:t>
                    </m:r>
                    <m:d>
                      <m:d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√2</m:t>
                        </m:r>
                      </m:num>
                      <m:den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𝑐𝑎𝑙𝑐𝑢𝑙𝑒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𝑜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𝑣𝑎𝑙𝑜𝑟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𝑑𝑎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𝑒𝑥𝑝𝑟𝑒𝑠𝑠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ã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𝑜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pt-BR" sz="2400" i="1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t-BR" sz="2400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</a:rPr>
                              <m:t>sec</m:t>
                            </m:r>
                            <m:r>
                              <a:rPr lang="pt-BR" sz="2400" i="1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fName>
                          <m:e>
                            <m:r>
                              <a:rPr lang="pt-BR" sz="2400" i="1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func>
                          <m:funcPr>
                            <m:ctrlPr>
                              <a:rPr lang="pt-BR" sz="2400" i="1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t-BR" sz="2400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  <m:r>
                              <a:rPr lang="pt-BR" sz="2400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fName>
                          <m:e>
                            <m:r>
                              <a:rPr lang="pt-BR" sz="2400" i="1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pt-BR" sz="2400" dirty="0">
                  <a:solidFill>
                    <a:srgbClr val="0C1153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12E6A194-CE48-45F7-A197-6922FB3B77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079" y="1419344"/>
                <a:ext cx="9392699" cy="712439"/>
              </a:xfrm>
              <a:prstGeom prst="rect">
                <a:avLst/>
              </a:prstGeom>
              <a:blipFill>
                <a:blip r:embed="rId2"/>
                <a:stretch>
                  <a:fillRect l="-973" b="-76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ângulo 3">
            <a:extLst>
              <a:ext uri="{FF2B5EF4-FFF2-40B4-BE49-F238E27FC236}">
                <a16:creationId xmlns:a16="http://schemas.microsoft.com/office/drawing/2014/main" id="{9394B763-7E3F-418E-8C02-8B65BD1E6971}"/>
              </a:ext>
            </a:extLst>
          </p:cNvPr>
          <p:cNvSpPr/>
          <p:nvPr/>
        </p:nvSpPr>
        <p:spPr>
          <a:xfrm>
            <a:off x="5867908" y="6156209"/>
            <a:ext cx="4966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>
                <a:hlinkClick r:id="rId3"/>
              </a:rPr>
              <a:t>https://www.youtube.com/watch?v=GrcNS7UP9JQ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18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F85AEEBE-48B2-4750-8228-F3CDE940056A}"/>
              </a:ext>
            </a:extLst>
          </p:cNvPr>
          <p:cNvSpPr/>
          <p:nvPr/>
        </p:nvSpPr>
        <p:spPr>
          <a:xfrm>
            <a:off x="-1" y="0"/>
            <a:ext cx="3036163" cy="679728"/>
          </a:xfrm>
          <a:prstGeom prst="rect">
            <a:avLst/>
          </a:prstGeom>
          <a:solidFill>
            <a:srgbClr val="0C115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ato" panose="020F0502020204030203" pitchFamily="34" charset="0"/>
              </a:rPr>
              <a:t>EXERCÍCIOS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12E6A194-CE48-45F7-A197-6922FB3B7711}"/>
                  </a:ext>
                </a:extLst>
              </p:cNvPr>
              <p:cNvSpPr/>
              <p:nvPr/>
            </p:nvSpPr>
            <p:spPr>
              <a:xfrm>
                <a:off x="832079" y="1419344"/>
                <a:ext cx="9627316" cy="2091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400" dirty="0">
                    <a:solidFill>
                      <a:srgbClr val="0C1153"/>
                    </a:solidFill>
                  </a:rPr>
                  <a:t>Se x é a medida de um arco do 2º quadrante 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4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sen</m:t>
                        </m:r>
                      </m:fName>
                      <m:e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sz="2400" dirty="0">
                    <a:solidFill>
                      <a:srgbClr val="0C1153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pt-BR" sz="240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pt-BR" sz="240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calcule</m:t>
                    </m:r>
                    <m:r>
                      <a:rPr lang="pt-BR" sz="240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40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pt-BR" sz="240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40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valor</m:t>
                    </m:r>
                    <m:r>
                      <a:rPr lang="pt-BR" sz="240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40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de</m:t>
                    </m:r>
                    <m:r>
                      <a:rPr lang="pt-BR" sz="2400" b="0" i="0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pt-BR" sz="2400" b="0" dirty="0">
                  <a:solidFill>
                    <a:srgbClr val="0C1153"/>
                  </a:solidFill>
                </a:endParaRPr>
              </a:p>
              <a:p>
                <a:endParaRPr lang="pt-BR" sz="2400" dirty="0"/>
              </a:p>
              <a:p>
                <a:pPr marL="457200" indent="-457200">
                  <a:buAutoNum type="alphaLcParenR"/>
                </a:pPr>
                <a:r>
                  <a:rPr lang="pt-BR" sz="2400" dirty="0">
                    <a:solidFill>
                      <a:srgbClr val="0C1153"/>
                    </a:solidFill>
                  </a:rPr>
                  <a:t>Cos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pt-BR" sz="2400" dirty="0">
                  <a:solidFill>
                    <a:srgbClr val="0C1153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pt-BR" sz="2400" dirty="0">
                  <a:solidFill>
                    <a:srgbClr val="0C1153"/>
                  </a:solidFill>
                </a:endParaRPr>
              </a:p>
              <a:p>
                <a:pPr marL="457200" indent="-457200">
                  <a:buAutoNum type="alphaLcParenR"/>
                </a:pPr>
                <a:r>
                  <a:rPr lang="pt-BR" sz="2400" dirty="0" err="1">
                    <a:solidFill>
                      <a:srgbClr val="0C1153"/>
                    </a:solidFill>
                  </a:rPr>
                  <a:t>Tg</a:t>
                </a:r>
                <a:r>
                  <a:rPr lang="pt-BR" sz="2400" dirty="0">
                    <a:solidFill>
                      <a:srgbClr val="0C1153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pt-BR" sz="2400" dirty="0">
                  <a:solidFill>
                    <a:srgbClr val="0C1153"/>
                  </a:solidFill>
                </a:endParaRPr>
              </a:p>
            </p:txBody>
          </p:sp>
        </mc:Choice>
        <mc:Fallback xmlns="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12E6A194-CE48-45F7-A197-6922FB3B77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079" y="1419344"/>
                <a:ext cx="9627316" cy="2091983"/>
              </a:xfrm>
              <a:prstGeom prst="rect">
                <a:avLst/>
              </a:prstGeom>
              <a:blipFill>
                <a:blip r:embed="rId2"/>
                <a:stretch>
                  <a:fillRect l="-1013" b="-58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ângulo 2">
            <a:extLst>
              <a:ext uri="{FF2B5EF4-FFF2-40B4-BE49-F238E27FC236}">
                <a16:creationId xmlns:a16="http://schemas.microsoft.com/office/drawing/2014/main" id="{AC0BEB9D-9487-43BF-9DCB-31C2A746093D}"/>
              </a:ext>
            </a:extLst>
          </p:cNvPr>
          <p:cNvSpPr/>
          <p:nvPr/>
        </p:nvSpPr>
        <p:spPr>
          <a:xfrm>
            <a:off x="5849005" y="6040800"/>
            <a:ext cx="4932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>
                <a:hlinkClick r:id="rId3"/>
              </a:rPr>
              <a:t>https://www.youtube.com/watch?v=-E72CkuHx1U</a:t>
            </a:r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C2A22CF4-5E96-4977-95FC-0483EEA8081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3341" t="30863" b="23019"/>
          <a:stretch/>
        </p:blipFill>
        <p:spPr>
          <a:xfrm>
            <a:off x="6096000" y="3057602"/>
            <a:ext cx="3040920" cy="1807516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58F2CB0D-373B-46E5-89A5-E028DF0C2732}"/>
              </a:ext>
            </a:extLst>
          </p:cNvPr>
          <p:cNvSpPr/>
          <p:nvPr/>
        </p:nvSpPr>
        <p:spPr>
          <a:xfrm>
            <a:off x="6096000" y="3057601"/>
            <a:ext cx="946794" cy="7447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7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F85AEEBE-48B2-4750-8228-F3CDE940056A}"/>
              </a:ext>
            </a:extLst>
          </p:cNvPr>
          <p:cNvSpPr/>
          <p:nvPr/>
        </p:nvSpPr>
        <p:spPr>
          <a:xfrm>
            <a:off x="-1" y="0"/>
            <a:ext cx="3036163" cy="679728"/>
          </a:xfrm>
          <a:prstGeom prst="rect">
            <a:avLst/>
          </a:prstGeom>
          <a:solidFill>
            <a:srgbClr val="0C115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ato" panose="020F0502020204030203" pitchFamily="34" charset="0"/>
              </a:rPr>
              <a:t>EXERCÍCIOS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12E6A194-CE48-45F7-A197-6922FB3B7711}"/>
                  </a:ext>
                </a:extLst>
              </p:cNvPr>
              <p:cNvSpPr/>
              <p:nvPr/>
            </p:nvSpPr>
            <p:spPr>
              <a:xfrm>
                <a:off x="832079" y="1419344"/>
                <a:ext cx="7851765" cy="6533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Sabendo-se que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4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cotg</m:t>
                        </m:r>
                      </m:fName>
                      <m:e>
                        <m:r>
                          <a:rPr lang="el-GR" sz="2400" b="1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l-GR" sz="2400" b="1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e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pt-BR" sz="24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Calcule M=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4−2</m:t>
                        </m:r>
                        <m:func>
                          <m:funcPr>
                            <m:ctrlPr>
                              <a:rPr lang="pt-BR" sz="2400" i="1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t-BR" sz="2400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sen</m:t>
                            </m:r>
                          </m:fName>
                          <m:e>
                            <m:r>
                              <a:rPr lang="pt-BR" sz="2400" i="1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r>
                          <m:rPr>
                            <m:sty m:val="p"/>
                          </m:rPr>
                          <a:rPr lang="pt-BR" sz="24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  <m:r>
                          <a:rPr lang="pt-BR" sz="24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²</m:t>
                        </m:r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pt-BR" sz="2400" dirty="0">
                  <a:solidFill>
                    <a:srgbClr val="0C1153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12E6A194-CE48-45F7-A197-6922FB3B77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079" y="1419344"/>
                <a:ext cx="7851765" cy="653320"/>
              </a:xfrm>
              <a:prstGeom prst="rect">
                <a:avLst/>
              </a:prstGeom>
              <a:blipFill>
                <a:blip r:embed="rId2"/>
                <a:stretch>
                  <a:fillRect l="-1164" b="-934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ângulo 4">
            <a:extLst>
              <a:ext uri="{FF2B5EF4-FFF2-40B4-BE49-F238E27FC236}">
                <a16:creationId xmlns:a16="http://schemas.microsoft.com/office/drawing/2014/main" id="{C79F664B-AF03-47C3-858F-7C6489023C8C}"/>
              </a:ext>
            </a:extLst>
          </p:cNvPr>
          <p:cNvSpPr/>
          <p:nvPr/>
        </p:nvSpPr>
        <p:spPr>
          <a:xfrm>
            <a:off x="6365306" y="6165087"/>
            <a:ext cx="5018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>
                <a:hlinkClick r:id="rId3"/>
              </a:rPr>
              <a:t>https://www.youtube.com/watch?v=t95TVUm0Qzg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4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F85AEEBE-48B2-4750-8228-F3CDE940056A}"/>
              </a:ext>
            </a:extLst>
          </p:cNvPr>
          <p:cNvSpPr/>
          <p:nvPr/>
        </p:nvSpPr>
        <p:spPr>
          <a:xfrm>
            <a:off x="-1" y="0"/>
            <a:ext cx="3036163" cy="679728"/>
          </a:xfrm>
          <a:prstGeom prst="rect">
            <a:avLst/>
          </a:prstGeom>
          <a:solidFill>
            <a:srgbClr val="0C115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ato" panose="020F0502020204030203" pitchFamily="34" charset="0"/>
              </a:rPr>
              <a:t>EXERCÍCIOS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12E6A194-CE48-45F7-A197-6922FB3B7711}"/>
                  </a:ext>
                </a:extLst>
              </p:cNvPr>
              <p:cNvSpPr/>
              <p:nvPr/>
            </p:nvSpPr>
            <p:spPr>
              <a:xfrm>
                <a:off x="832079" y="1419344"/>
                <a:ext cx="3884397" cy="1288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Sabendo que </a:t>
                </a:r>
                <a14:m>
                  <m:oMath xmlns:m="http://schemas.openxmlformats.org/officeDocument/2006/math">
                    <m:r>
                      <a:rPr lang="el-GR" sz="2400" b="1" i="1">
                        <a:solidFill>
                          <a:srgbClr val="0C1153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l-GR" sz="2400" b="1" i="1">
                        <a:solidFill>
                          <a:srgbClr val="0C1153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Calcule A: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4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sen</m:t>
                        </m:r>
                      </m:fName>
                      <m:e>
                        <m:f>
                          <m:fPr>
                            <m:ctrlPr>
                              <a:rPr lang="pt-BR" sz="2400" i="1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l-GR" sz="2400" b="1" i="1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num>
                          <m:den>
                            <m:r>
                              <a:rPr lang="pt-BR" sz="2400" i="1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- 3.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4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sen</m:t>
                        </m:r>
                      </m:fName>
                      <m:e>
                        <m:r>
                          <a:rPr lang="pt-BR" sz="24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pt-BR" sz="24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4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sen</m:t>
                        </m:r>
                      </m:fName>
                      <m:e>
                        <m:f>
                          <m:fPr>
                            <m:ctrlPr>
                              <a:rPr lang="pt-BR" sz="2400" i="1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pt-BR" sz="2400" b="1" i="1" smtClean="0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  <m:r>
                              <a:rPr lang="el-GR" sz="2400" b="1" i="1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num>
                          <m:den>
                            <m:r>
                              <a:rPr lang="pt-BR" sz="2400" b="0" i="1" smtClean="0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func>
                  </m:oMath>
                </a14:m>
                <a:endParaRPr lang="pt-BR" sz="2400" dirty="0">
                  <a:solidFill>
                    <a:srgbClr val="0C1153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12E6A194-CE48-45F7-A197-6922FB3B77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079" y="1419344"/>
                <a:ext cx="3884397" cy="1288173"/>
              </a:xfrm>
              <a:prstGeom prst="rect">
                <a:avLst/>
              </a:prstGeom>
              <a:blipFill>
                <a:blip r:embed="rId2"/>
                <a:stretch>
                  <a:fillRect l="-2351" r="-1411" b="-426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ângulo 2">
            <a:extLst>
              <a:ext uri="{FF2B5EF4-FFF2-40B4-BE49-F238E27FC236}">
                <a16:creationId xmlns:a16="http://schemas.microsoft.com/office/drawing/2014/main" id="{B5D39ABF-D2D4-42F2-BDAA-82846A306A35}"/>
              </a:ext>
            </a:extLst>
          </p:cNvPr>
          <p:cNvSpPr/>
          <p:nvPr/>
        </p:nvSpPr>
        <p:spPr>
          <a:xfrm>
            <a:off x="6096000" y="6120699"/>
            <a:ext cx="5001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>
                <a:hlinkClick r:id="rId3"/>
              </a:rPr>
              <a:t>https://www.youtube.com/watch?v=bA6oGgGn17s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88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F85AEEBE-48B2-4750-8228-F3CDE940056A}"/>
              </a:ext>
            </a:extLst>
          </p:cNvPr>
          <p:cNvSpPr/>
          <p:nvPr/>
        </p:nvSpPr>
        <p:spPr>
          <a:xfrm>
            <a:off x="-1" y="0"/>
            <a:ext cx="3036163" cy="679728"/>
          </a:xfrm>
          <a:prstGeom prst="rect">
            <a:avLst/>
          </a:prstGeom>
          <a:solidFill>
            <a:srgbClr val="0C115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ato" panose="020F0502020204030203" pitchFamily="34" charset="0"/>
              </a:rPr>
              <a:t>EXERCÍCIOS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12E6A194-CE48-45F7-A197-6922FB3B7711}"/>
                  </a:ext>
                </a:extLst>
              </p:cNvPr>
              <p:cNvSpPr/>
              <p:nvPr/>
            </p:nvSpPr>
            <p:spPr>
              <a:xfrm>
                <a:off x="832079" y="1419344"/>
                <a:ext cx="6004336" cy="6165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Calcule A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4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sen</m:t>
                        </m:r>
                      </m:fName>
                      <m:e>
                        <m:r>
                          <a:rPr lang="pt-BR" sz="24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</a:t>
                </a:r>
                <a:r>
                  <a:rPr lang="pt-BR" sz="2400" dirty="0">
                    <a:solidFill>
                      <a:srgbClr val="0C1153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400" b="0" i="0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</m:t>
                        </m:r>
                        <m:r>
                          <m:rPr>
                            <m:sty m:val="p"/>
                          </m:rPr>
                          <a:rPr lang="pt-BR" sz="24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</m:t>
                        </m:r>
                      </m:fName>
                      <m:e>
                        <m:r>
                          <a:rPr lang="pt-BR" sz="24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400" b="0" i="0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tg</m:t>
                        </m:r>
                      </m:fName>
                      <m:e>
                        <m:r>
                          <a:rPr lang="pt-BR" sz="24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 para</a:t>
                </a:r>
                <a:r>
                  <a:rPr lang="el-GR" sz="2400" b="1" dirty="0">
                    <a:solidFill>
                      <a:srgbClr val="0C1153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b="1" i="1">
                        <a:solidFill>
                          <a:srgbClr val="0C1153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l-GR" sz="2400" b="1" i="1">
                        <a:solidFill>
                          <a:srgbClr val="0C1153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pt-BR" sz="24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2400" dirty="0">
                    <a:solidFill>
                      <a:srgbClr val="0C115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12E6A194-CE48-45F7-A197-6922FB3B77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079" y="1419344"/>
                <a:ext cx="6004336" cy="616579"/>
              </a:xfrm>
              <a:prstGeom prst="rect">
                <a:avLst/>
              </a:prstGeom>
              <a:blipFill>
                <a:blip r:embed="rId2"/>
                <a:stretch>
                  <a:fillRect l="-1523" b="-990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ângulo 3">
            <a:extLst>
              <a:ext uri="{FF2B5EF4-FFF2-40B4-BE49-F238E27FC236}">
                <a16:creationId xmlns:a16="http://schemas.microsoft.com/office/drawing/2014/main" id="{4FE62C27-B22A-4561-979B-43A71E78954B}"/>
              </a:ext>
            </a:extLst>
          </p:cNvPr>
          <p:cNvSpPr/>
          <p:nvPr/>
        </p:nvSpPr>
        <p:spPr>
          <a:xfrm>
            <a:off x="7040971" y="6227231"/>
            <a:ext cx="4821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>
                <a:hlinkClick r:id="rId3"/>
              </a:rPr>
              <a:t>https://www.youtube.com/watch?v=A-jKup7K0Ls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97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F85AEEBE-48B2-4750-8228-F3CDE940056A}"/>
              </a:ext>
            </a:extLst>
          </p:cNvPr>
          <p:cNvSpPr/>
          <p:nvPr/>
        </p:nvSpPr>
        <p:spPr>
          <a:xfrm>
            <a:off x="-1" y="0"/>
            <a:ext cx="3036163" cy="679728"/>
          </a:xfrm>
          <a:prstGeom prst="rect">
            <a:avLst/>
          </a:prstGeom>
          <a:solidFill>
            <a:srgbClr val="0C115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ato" panose="020F0502020204030203" pitchFamily="34" charset="0"/>
              </a:rPr>
              <a:t>EXERCÍCIOS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2E6A194-CE48-45F7-A197-6922FB3B7711}"/>
              </a:ext>
            </a:extLst>
          </p:cNvPr>
          <p:cNvSpPr/>
          <p:nvPr/>
        </p:nvSpPr>
        <p:spPr>
          <a:xfrm>
            <a:off x="832079" y="1419344"/>
            <a:ext cx="6369179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0C115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Outros 2 exercícios interessantes estão neste link: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AD39C77-C894-4184-9FA9-687043E5FF45}"/>
              </a:ext>
            </a:extLst>
          </p:cNvPr>
          <p:cNvSpPr/>
          <p:nvPr/>
        </p:nvSpPr>
        <p:spPr>
          <a:xfrm>
            <a:off x="3036161" y="3429000"/>
            <a:ext cx="54864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>
                <a:hlinkClick r:id="rId2"/>
              </a:rPr>
              <a:t>https://www.youtube.com/watch?v=JKdLpQqA5wM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22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Conector reto 98">
            <a:extLst>
              <a:ext uri="{FF2B5EF4-FFF2-40B4-BE49-F238E27FC236}">
                <a16:creationId xmlns:a16="http://schemas.microsoft.com/office/drawing/2014/main" id="{242B3D04-8FA9-4E07-8699-F526D3A6482F}"/>
              </a:ext>
            </a:extLst>
          </p:cNvPr>
          <p:cNvCxnSpPr>
            <a:cxnSpLocks/>
          </p:cNvCxnSpPr>
          <p:nvPr/>
        </p:nvCxnSpPr>
        <p:spPr>
          <a:xfrm flipH="1">
            <a:off x="7339325" y="3582086"/>
            <a:ext cx="175927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rco 66">
            <a:extLst>
              <a:ext uri="{FF2B5EF4-FFF2-40B4-BE49-F238E27FC236}">
                <a16:creationId xmlns:a16="http://schemas.microsoft.com/office/drawing/2014/main" id="{460A7C61-6BED-471C-A5B1-332AB815E611}"/>
              </a:ext>
            </a:extLst>
          </p:cNvPr>
          <p:cNvSpPr/>
          <p:nvPr/>
        </p:nvSpPr>
        <p:spPr>
          <a:xfrm>
            <a:off x="2736061" y="3256368"/>
            <a:ext cx="151955" cy="217479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ight Triangle 22"/>
          <p:cNvSpPr/>
          <p:nvPr/>
        </p:nvSpPr>
        <p:spPr>
          <a:xfrm rot="16200000">
            <a:off x="9005876" y="3672715"/>
            <a:ext cx="3000632" cy="3391724"/>
          </a:xfrm>
          <a:prstGeom prst="rtTriangle">
            <a:avLst/>
          </a:prstGeom>
          <a:solidFill>
            <a:srgbClr val="131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3"/>
          <p:cNvSpPr/>
          <p:nvPr/>
        </p:nvSpPr>
        <p:spPr>
          <a:xfrm rot="5400000">
            <a:off x="187375" y="-202324"/>
            <a:ext cx="3000632" cy="3405282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C1153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87691" y="617508"/>
            <a:ext cx="8535558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i="0">
                <a:solidFill>
                  <a:srgbClr val="0C11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PROPRIEDADES DOS ARCOS COMPLEMENTARES</a:t>
            </a:r>
            <a:endParaRPr lang="en-US" sz="2400" b="1">
              <a:solidFill>
                <a:srgbClr val="0C11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</a:endParaRPr>
          </a:p>
        </p:txBody>
      </p:sp>
      <p:sp>
        <p:nvSpPr>
          <p:cNvPr id="19" name="Shape 2590">
            <a:extLst>
              <a:ext uri="{FF2B5EF4-FFF2-40B4-BE49-F238E27FC236}">
                <a16:creationId xmlns:a16="http://schemas.microsoft.com/office/drawing/2014/main" id="{6F3283C8-7DBF-41F9-9997-9D60C5D39622}"/>
              </a:ext>
            </a:extLst>
          </p:cNvPr>
          <p:cNvSpPr/>
          <p:nvPr/>
        </p:nvSpPr>
        <p:spPr>
          <a:xfrm>
            <a:off x="1288919" y="3256368"/>
            <a:ext cx="434988" cy="434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855" y="6382"/>
                </a:moveTo>
                <a:cubicBezTo>
                  <a:pt x="7313" y="6382"/>
                  <a:pt x="6873" y="5943"/>
                  <a:pt x="6873" y="5400"/>
                </a:cubicBezTo>
                <a:cubicBezTo>
                  <a:pt x="6873" y="4858"/>
                  <a:pt x="7313" y="4418"/>
                  <a:pt x="7855" y="4418"/>
                </a:cubicBezTo>
                <a:cubicBezTo>
                  <a:pt x="8396" y="4418"/>
                  <a:pt x="8836" y="4858"/>
                  <a:pt x="8836" y="5400"/>
                </a:cubicBezTo>
                <a:cubicBezTo>
                  <a:pt x="8836" y="5943"/>
                  <a:pt x="8396" y="6382"/>
                  <a:pt x="7855" y="6382"/>
                </a:cubicBezTo>
                <a:moveTo>
                  <a:pt x="18164" y="4909"/>
                </a:moveTo>
                <a:lnTo>
                  <a:pt x="9749" y="4909"/>
                </a:lnTo>
                <a:cubicBezTo>
                  <a:pt x="9530" y="4064"/>
                  <a:pt x="8768" y="3436"/>
                  <a:pt x="7855" y="3436"/>
                </a:cubicBezTo>
                <a:cubicBezTo>
                  <a:pt x="6941" y="3436"/>
                  <a:pt x="6180" y="4064"/>
                  <a:pt x="5960" y="4909"/>
                </a:cubicBezTo>
                <a:lnTo>
                  <a:pt x="3436" y="4909"/>
                </a:lnTo>
                <a:cubicBezTo>
                  <a:pt x="3165" y="4909"/>
                  <a:pt x="2945" y="5129"/>
                  <a:pt x="2945" y="5400"/>
                </a:cubicBezTo>
                <a:cubicBezTo>
                  <a:pt x="2945" y="5672"/>
                  <a:pt x="3165" y="5891"/>
                  <a:pt x="3436" y="5891"/>
                </a:cubicBezTo>
                <a:lnTo>
                  <a:pt x="5960" y="5891"/>
                </a:lnTo>
                <a:cubicBezTo>
                  <a:pt x="6180" y="6737"/>
                  <a:pt x="6941" y="7364"/>
                  <a:pt x="7855" y="7364"/>
                </a:cubicBezTo>
                <a:cubicBezTo>
                  <a:pt x="8768" y="7364"/>
                  <a:pt x="9530" y="6737"/>
                  <a:pt x="9749" y="5891"/>
                </a:cubicBezTo>
                <a:lnTo>
                  <a:pt x="18164" y="5891"/>
                </a:lnTo>
                <a:cubicBezTo>
                  <a:pt x="18435" y="5891"/>
                  <a:pt x="18655" y="5672"/>
                  <a:pt x="18655" y="5400"/>
                </a:cubicBezTo>
                <a:cubicBezTo>
                  <a:pt x="18655" y="5129"/>
                  <a:pt x="18435" y="4909"/>
                  <a:pt x="18164" y="4909"/>
                </a:cubicBezTo>
                <a:moveTo>
                  <a:pt x="14727" y="11782"/>
                </a:moveTo>
                <a:cubicBezTo>
                  <a:pt x="14186" y="11782"/>
                  <a:pt x="13745" y="11342"/>
                  <a:pt x="13745" y="10800"/>
                </a:cubicBezTo>
                <a:cubicBezTo>
                  <a:pt x="13745" y="10258"/>
                  <a:pt x="14186" y="9818"/>
                  <a:pt x="14727" y="9818"/>
                </a:cubicBezTo>
                <a:cubicBezTo>
                  <a:pt x="15269" y="9818"/>
                  <a:pt x="15709" y="10258"/>
                  <a:pt x="15709" y="10800"/>
                </a:cubicBezTo>
                <a:cubicBezTo>
                  <a:pt x="15709" y="11342"/>
                  <a:pt x="15269" y="11782"/>
                  <a:pt x="14727" y="11782"/>
                </a:cubicBezTo>
                <a:moveTo>
                  <a:pt x="18164" y="10310"/>
                </a:moveTo>
                <a:lnTo>
                  <a:pt x="16621" y="10310"/>
                </a:lnTo>
                <a:cubicBezTo>
                  <a:pt x="16402" y="9464"/>
                  <a:pt x="15641" y="8836"/>
                  <a:pt x="14727" y="8836"/>
                </a:cubicBezTo>
                <a:cubicBezTo>
                  <a:pt x="13814" y="8836"/>
                  <a:pt x="13052" y="9464"/>
                  <a:pt x="12833" y="10310"/>
                </a:cubicBezTo>
                <a:lnTo>
                  <a:pt x="3436" y="10310"/>
                </a:lnTo>
                <a:cubicBezTo>
                  <a:pt x="3165" y="10310"/>
                  <a:pt x="2945" y="10529"/>
                  <a:pt x="2945" y="10800"/>
                </a:cubicBezTo>
                <a:cubicBezTo>
                  <a:pt x="2945" y="11072"/>
                  <a:pt x="3165" y="11291"/>
                  <a:pt x="3436" y="11291"/>
                </a:cubicBezTo>
                <a:lnTo>
                  <a:pt x="12833" y="11291"/>
                </a:lnTo>
                <a:cubicBezTo>
                  <a:pt x="13052" y="12137"/>
                  <a:pt x="13814" y="12764"/>
                  <a:pt x="14727" y="12764"/>
                </a:cubicBezTo>
                <a:cubicBezTo>
                  <a:pt x="15641" y="12764"/>
                  <a:pt x="16402" y="12137"/>
                  <a:pt x="16621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9818" y="17182"/>
                </a:moveTo>
                <a:cubicBezTo>
                  <a:pt x="9276" y="17182"/>
                  <a:pt x="8836" y="16743"/>
                  <a:pt x="8836" y="16200"/>
                </a:cubicBezTo>
                <a:cubicBezTo>
                  <a:pt x="8836" y="15658"/>
                  <a:pt x="9276" y="15218"/>
                  <a:pt x="9818" y="15218"/>
                </a:cubicBezTo>
                <a:cubicBezTo>
                  <a:pt x="10360" y="15218"/>
                  <a:pt x="10800" y="15658"/>
                  <a:pt x="10800" y="16200"/>
                </a:cubicBezTo>
                <a:cubicBezTo>
                  <a:pt x="10800" y="16743"/>
                  <a:pt x="10360" y="17182"/>
                  <a:pt x="9818" y="17182"/>
                </a:cubicBezTo>
                <a:moveTo>
                  <a:pt x="18164" y="15709"/>
                </a:moveTo>
                <a:lnTo>
                  <a:pt x="11712" y="15709"/>
                </a:lnTo>
                <a:cubicBezTo>
                  <a:pt x="11493" y="14863"/>
                  <a:pt x="10732" y="14237"/>
                  <a:pt x="9818" y="14237"/>
                </a:cubicBezTo>
                <a:cubicBezTo>
                  <a:pt x="8904" y="14237"/>
                  <a:pt x="8143" y="14863"/>
                  <a:pt x="7924" y="15709"/>
                </a:cubicBezTo>
                <a:lnTo>
                  <a:pt x="3436" y="15709"/>
                </a:lnTo>
                <a:cubicBezTo>
                  <a:pt x="3165" y="15709"/>
                  <a:pt x="2945" y="15929"/>
                  <a:pt x="2945" y="16200"/>
                </a:cubicBezTo>
                <a:cubicBezTo>
                  <a:pt x="2945" y="16472"/>
                  <a:pt x="3165" y="16691"/>
                  <a:pt x="3436" y="16691"/>
                </a:cubicBezTo>
                <a:lnTo>
                  <a:pt x="7924" y="16691"/>
                </a:lnTo>
                <a:cubicBezTo>
                  <a:pt x="8143" y="17537"/>
                  <a:pt x="8904" y="18164"/>
                  <a:pt x="9818" y="18164"/>
                </a:cubicBezTo>
                <a:cubicBezTo>
                  <a:pt x="10732" y="18164"/>
                  <a:pt x="11493" y="17537"/>
                  <a:pt x="11712" y="16691"/>
                </a:cubicBezTo>
                <a:lnTo>
                  <a:pt x="18164" y="16691"/>
                </a:lnTo>
                <a:cubicBezTo>
                  <a:pt x="18435" y="16691"/>
                  <a:pt x="18655" y="16472"/>
                  <a:pt x="18655" y="16200"/>
                </a:cubicBezTo>
                <a:cubicBezTo>
                  <a:pt x="18655" y="15929"/>
                  <a:pt x="18435" y="15709"/>
                  <a:pt x="18164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72AB4E5C-A73E-43CF-92D0-1D666C4CF6B2}"/>
              </a:ext>
            </a:extLst>
          </p:cNvPr>
          <p:cNvSpPr/>
          <p:nvPr/>
        </p:nvSpPr>
        <p:spPr>
          <a:xfrm>
            <a:off x="9794449" y="0"/>
            <a:ext cx="2397551" cy="679728"/>
          </a:xfrm>
          <a:prstGeom prst="rect">
            <a:avLst/>
          </a:prstGeom>
          <a:solidFill>
            <a:srgbClr val="FBBFB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FF5A6E"/>
                </a:solidFill>
                <a:latin typeface="Kelson Sans" panose="02000500000000000000" pitchFamily="50" charset="0"/>
                <a:ea typeface="Montserrat" charset="0"/>
                <a:cs typeface="Montserrat" charset="0"/>
              </a:rPr>
              <a:t>DEMONSTRAÇÃO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9"/>
              <p:cNvSpPr/>
              <p:nvPr/>
            </p:nvSpPr>
            <p:spPr>
              <a:xfrm>
                <a:off x="1163681" y="5400476"/>
                <a:ext cx="8535558" cy="11544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600" b="0" i="1" smtClean="0">
                          <a:solidFill>
                            <a:srgbClr val="0C1153"/>
                          </a:solidFill>
                          <a:effectLst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1600" b="0" i="1" smtClean="0">
                          <a:solidFill>
                            <a:srgbClr val="0C1153"/>
                          </a:solidFill>
                          <a:effectLst/>
                          <a:latin typeface="Cambria Math" panose="02040503050406030204" pitchFamily="18" charset="0"/>
                        </a:rPr>
                        <m:t>+90°+?=180°   →      ?=180°−</m:t>
                      </m:r>
                      <m:r>
                        <a:rPr lang="pt-BR" sz="1600" b="0" i="1" smtClean="0">
                          <a:solidFill>
                            <a:srgbClr val="0C1153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pt-BR" sz="1600" b="0" i="1" smtClean="0">
                          <a:solidFill>
                            <a:srgbClr val="0C1153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−90º   →      ?=90°−</m:t>
                      </m:r>
                      <m:r>
                        <a:rPr lang="pt-BR" sz="1600" b="0" i="1" smtClean="0">
                          <a:solidFill>
                            <a:srgbClr val="0C1153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i="1" dirty="0">
                  <a:solidFill>
                    <a:srgbClr val="0C1153"/>
                  </a:solidFill>
                  <a:latin typeface="Lato" panose="020F0502020204030203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1600" i="1" dirty="0">
                    <a:solidFill>
                      <a:srgbClr val="0C1153"/>
                    </a:solidFill>
                    <a:effectLst/>
                    <a:latin typeface="Lato" panose="020F0502020204030203" pitchFamily="34" charset="0"/>
                  </a:rPr>
                  <a:t>A soma dos ângulos internos do triângulo deverá ser igual a 180º, por isso, tiramos a relação de ? = 90º - x</a:t>
                </a:r>
              </a:p>
            </p:txBody>
          </p:sp>
        </mc:Choice>
        <mc:Fallback xmlns="">
          <p:sp>
            <p:nvSpPr>
              <p:cNvPr id="7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681" y="5400476"/>
                <a:ext cx="8535558" cy="1154483"/>
              </a:xfrm>
              <a:prstGeom prst="rect">
                <a:avLst/>
              </a:prstGeom>
              <a:blipFill>
                <a:blip r:embed="rId2"/>
                <a:stretch>
                  <a:fillRect b="-58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ângulo de cantos arredondados 1"/>
          <p:cNvSpPr/>
          <p:nvPr/>
        </p:nvSpPr>
        <p:spPr>
          <a:xfrm>
            <a:off x="7093032" y="5467849"/>
            <a:ext cx="1241653" cy="4300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Shape 2590">
            <a:extLst>
              <a:ext uri="{FF2B5EF4-FFF2-40B4-BE49-F238E27FC236}">
                <a16:creationId xmlns:a16="http://schemas.microsoft.com/office/drawing/2014/main" id="{DF5FD653-08B8-4251-8D26-78F7263B73EC}"/>
              </a:ext>
            </a:extLst>
          </p:cNvPr>
          <p:cNvSpPr/>
          <p:nvPr/>
        </p:nvSpPr>
        <p:spPr>
          <a:xfrm>
            <a:off x="1507859" y="3409626"/>
            <a:ext cx="434988" cy="434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855" y="6382"/>
                </a:moveTo>
                <a:cubicBezTo>
                  <a:pt x="7313" y="6382"/>
                  <a:pt x="6873" y="5943"/>
                  <a:pt x="6873" y="5400"/>
                </a:cubicBezTo>
                <a:cubicBezTo>
                  <a:pt x="6873" y="4858"/>
                  <a:pt x="7313" y="4418"/>
                  <a:pt x="7855" y="4418"/>
                </a:cubicBezTo>
                <a:cubicBezTo>
                  <a:pt x="8396" y="4418"/>
                  <a:pt x="8836" y="4858"/>
                  <a:pt x="8836" y="5400"/>
                </a:cubicBezTo>
                <a:cubicBezTo>
                  <a:pt x="8836" y="5943"/>
                  <a:pt x="8396" y="6382"/>
                  <a:pt x="7855" y="6382"/>
                </a:cubicBezTo>
                <a:moveTo>
                  <a:pt x="18164" y="4909"/>
                </a:moveTo>
                <a:lnTo>
                  <a:pt x="9749" y="4909"/>
                </a:lnTo>
                <a:cubicBezTo>
                  <a:pt x="9530" y="4064"/>
                  <a:pt x="8768" y="3436"/>
                  <a:pt x="7855" y="3436"/>
                </a:cubicBezTo>
                <a:cubicBezTo>
                  <a:pt x="6941" y="3436"/>
                  <a:pt x="6180" y="4064"/>
                  <a:pt x="5960" y="4909"/>
                </a:cubicBezTo>
                <a:lnTo>
                  <a:pt x="3436" y="4909"/>
                </a:lnTo>
                <a:cubicBezTo>
                  <a:pt x="3165" y="4909"/>
                  <a:pt x="2945" y="5129"/>
                  <a:pt x="2945" y="5400"/>
                </a:cubicBezTo>
                <a:cubicBezTo>
                  <a:pt x="2945" y="5672"/>
                  <a:pt x="3165" y="5891"/>
                  <a:pt x="3436" y="5891"/>
                </a:cubicBezTo>
                <a:lnTo>
                  <a:pt x="5960" y="5891"/>
                </a:lnTo>
                <a:cubicBezTo>
                  <a:pt x="6180" y="6737"/>
                  <a:pt x="6941" y="7364"/>
                  <a:pt x="7855" y="7364"/>
                </a:cubicBezTo>
                <a:cubicBezTo>
                  <a:pt x="8768" y="7364"/>
                  <a:pt x="9530" y="6737"/>
                  <a:pt x="9749" y="5891"/>
                </a:cubicBezTo>
                <a:lnTo>
                  <a:pt x="18164" y="5891"/>
                </a:lnTo>
                <a:cubicBezTo>
                  <a:pt x="18435" y="5891"/>
                  <a:pt x="18655" y="5672"/>
                  <a:pt x="18655" y="5400"/>
                </a:cubicBezTo>
                <a:cubicBezTo>
                  <a:pt x="18655" y="5129"/>
                  <a:pt x="18435" y="4909"/>
                  <a:pt x="18164" y="4909"/>
                </a:cubicBezTo>
                <a:moveTo>
                  <a:pt x="14727" y="11782"/>
                </a:moveTo>
                <a:cubicBezTo>
                  <a:pt x="14186" y="11782"/>
                  <a:pt x="13745" y="11342"/>
                  <a:pt x="13745" y="10800"/>
                </a:cubicBezTo>
                <a:cubicBezTo>
                  <a:pt x="13745" y="10258"/>
                  <a:pt x="14186" y="9818"/>
                  <a:pt x="14727" y="9818"/>
                </a:cubicBezTo>
                <a:cubicBezTo>
                  <a:pt x="15269" y="9818"/>
                  <a:pt x="15709" y="10258"/>
                  <a:pt x="15709" y="10800"/>
                </a:cubicBezTo>
                <a:cubicBezTo>
                  <a:pt x="15709" y="11342"/>
                  <a:pt x="15269" y="11782"/>
                  <a:pt x="14727" y="11782"/>
                </a:cubicBezTo>
                <a:moveTo>
                  <a:pt x="18164" y="10310"/>
                </a:moveTo>
                <a:lnTo>
                  <a:pt x="16621" y="10310"/>
                </a:lnTo>
                <a:cubicBezTo>
                  <a:pt x="16402" y="9464"/>
                  <a:pt x="15641" y="8836"/>
                  <a:pt x="14727" y="8836"/>
                </a:cubicBezTo>
                <a:cubicBezTo>
                  <a:pt x="13814" y="8836"/>
                  <a:pt x="13052" y="9464"/>
                  <a:pt x="12833" y="10310"/>
                </a:cubicBezTo>
                <a:lnTo>
                  <a:pt x="3436" y="10310"/>
                </a:lnTo>
                <a:cubicBezTo>
                  <a:pt x="3165" y="10310"/>
                  <a:pt x="2945" y="10529"/>
                  <a:pt x="2945" y="10800"/>
                </a:cubicBezTo>
                <a:cubicBezTo>
                  <a:pt x="2945" y="11072"/>
                  <a:pt x="3165" y="11291"/>
                  <a:pt x="3436" y="11291"/>
                </a:cubicBezTo>
                <a:lnTo>
                  <a:pt x="12833" y="11291"/>
                </a:lnTo>
                <a:cubicBezTo>
                  <a:pt x="13052" y="12137"/>
                  <a:pt x="13814" y="12764"/>
                  <a:pt x="14727" y="12764"/>
                </a:cubicBezTo>
                <a:cubicBezTo>
                  <a:pt x="15641" y="12764"/>
                  <a:pt x="16402" y="12137"/>
                  <a:pt x="16621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9818" y="17182"/>
                </a:moveTo>
                <a:cubicBezTo>
                  <a:pt x="9276" y="17182"/>
                  <a:pt x="8836" y="16743"/>
                  <a:pt x="8836" y="16200"/>
                </a:cubicBezTo>
                <a:cubicBezTo>
                  <a:pt x="8836" y="15658"/>
                  <a:pt x="9276" y="15218"/>
                  <a:pt x="9818" y="15218"/>
                </a:cubicBezTo>
                <a:cubicBezTo>
                  <a:pt x="10360" y="15218"/>
                  <a:pt x="10800" y="15658"/>
                  <a:pt x="10800" y="16200"/>
                </a:cubicBezTo>
                <a:cubicBezTo>
                  <a:pt x="10800" y="16743"/>
                  <a:pt x="10360" y="17182"/>
                  <a:pt x="9818" y="17182"/>
                </a:cubicBezTo>
                <a:moveTo>
                  <a:pt x="18164" y="15709"/>
                </a:moveTo>
                <a:lnTo>
                  <a:pt x="11712" y="15709"/>
                </a:lnTo>
                <a:cubicBezTo>
                  <a:pt x="11493" y="14863"/>
                  <a:pt x="10732" y="14237"/>
                  <a:pt x="9818" y="14237"/>
                </a:cubicBezTo>
                <a:cubicBezTo>
                  <a:pt x="8904" y="14237"/>
                  <a:pt x="8143" y="14863"/>
                  <a:pt x="7924" y="15709"/>
                </a:cubicBezTo>
                <a:lnTo>
                  <a:pt x="3436" y="15709"/>
                </a:lnTo>
                <a:cubicBezTo>
                  <a:pt x="3165" y="15709"/>
                  <a:pt x="2945" y="15929"/>
                  <a:pt x="2945" y="16200"/>
                </a:cubicBezTo>
                <a:cubicBezTo>
                  <a:pt x="2945" y="16472"/>
                  <a:pt x="3165" y="16691"/>
                  <a:pt x="3436" y="16691"/>
                </a:cubicBezTo>
                <a:lnTo>
                  <a:pt x="7924" y="16691"/>
                </a:lnTo>
                <a:cubicBezTo>
                  <a:pt x="8143" y="17537"/>
                  <a:pt x="8904" y="18164"/>
                  <a:pt x="9818" y="18164"/>
                </a:cubicBezTo>
                <a:cubicBezTo>
                  <a:pt x="10732" y="18164"/>
                  <a:pt x="11493" y="17537"/>
                  <a:pt x="11712" y="16691"/>
                </a:cubicBezTo>
                <a:lnTo>
                  <a:pt x="18164" y="16691"/>
                </a:lnTo>
                <a:cubicBezTo>
                  <a:pt x="18435" y="16691"/>
                  <a:pt x="18655" y="16472"/>
                  <a:pt x="18655" y="16200"/>
                </a:cubicBezTo>
                <a:cubicBezTo>
                  <a:pt x="18655" y="15929"/>
                  <a:pt x="18435" y="15709"/>
                  <a:pt x="18164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47708524-1891-4F7B-B4AC-99F76A6E08A1}"/>
              </a:ext>
            </a:extLst>
          </p:cNvPr>
          <p:cNvSpPr/>
          <p:nvPr/>
        </p:nvSpPr>
        <p:spPr>
          <a:xfrm>
            <a:off x="1163681" y="1930359"/>
            <a:ext cx="2872133" cy="28721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BA2BB480-5166-491E-A2ED-D777821D4A95}"/>
              </a:ext>
            </a:extLst>
          </p:cNvPr>
          <p:cNvCxnSpPr>
            <a:stCxn id="30" idx="2"/>
            <a:endCxn id="30" idx="6"/>
          </p:cNvCxnSpPr>
          <p:nvPr/>
        </p:nvCxnSpPr>
        <p:spPr>
          <a:xfrm>
            <a:off x="1163681" y="3366426"/>
            <a:ext cx="2872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C06F28BA-B74C-4F62-901D-632128EF9C6F}"/>
              </a:ext>
            </a:extLst>
          </p:cNvPr>
          <p:cNvCxnSpPr>
            <a:stCxn id="30" idx="0"/>
            <a:endCxn id="30" idx="4"/>
          </p:cNvCxnSpPr>
          <p:nvPr/>
        </p:nvCxnSpPr>
        <p:spPr>
          <a:xfrm>
            <a:off x="2599748" y="1930359"/>
            <a:ext cx="0" cy="2872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9785310A-B4A4-4E58-B0EF-132D2A9D38B1}"/>
              </a:ext>
            </a:extLst>
          </p:cNvPr>
          <p:cNvCxnSpPr>
            <a:cxnSpLocks/>
          </p:cNvCxnSpPr>
          <p:nvPr/>
        </p:nvCxnSpPr>
        <p:spPr>
          <a:xfrm flipV="1">
            <a:off x="2599748" y="2725310"/>
            <a:ext cx="1271919" cy="6411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804A8B2E-AB32-45F9-8BA6-AD97389F841C}"/>
              </a:ext>
            </a:extLst>
          </p:cNvPr>
          <p:cNvCxnSpPr>
            <a:cxnSpLocks/>
          </p:cNvCxnSpPr>
          <p:nvPr/>
        </p:nvCxnSpPr>
        <p:spPr>
          <a:xfrm>
            <a:off x="3871667" y="2725310"/>
            <a:ext cx="0" cy="6411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ângulo 43">
            <a:extLst>
              <a:ext uri="{FF2B5EF4-FFF2-40B4-BE49-F238E27FC236}">
                <a16:creationId xmlns:a16="http://schemas.microsoft.com/office/drawing/2014/main" id="{BBD83B92-BB48-4A56-9696-6AD04CA886E9}"/>
              </a:ext>
            </a:extLst>
          </p:cNvPr>
          <p:cNvSpPr/>
          <p:nvPr/>
        </p:nvSpPr>
        <p:spPr>
          <a:xfrm>
            <a:off x="3771910" y="3288507"/>
            <a:ext cx="99758" cy="77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ctangle 9">
            <a:extLst>
              <a:ext uri="{FF2B5EF4-FFF2-40B4-BE49-F238E27FC236}">
                <a16:creationId xmlns:a16="http://schemas.microsoft.com/office/drawing/2014/main" id="{CC971650-6E4E-4594-9978-892440F99DBA}"/>
              </a:ext>
            </a:extLst>
          </p:cNvPr>
          <p:cNvSpPr/>
          <p:nvPr/>
        </p:nvSpPr>
        <p:spPr>
          <a:xfrm>
            <a:off x="2599747" y="3245754"/>
            <a:ext cx="1519707" cy="456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>
                <a:solidFill>
                  <a:schemeClr val="accent6">
                    <a:lumMod val="75000"/>
                  </a:schemeClr>
                </a:solidFill>
                <a:latin typeface="Lato" panose="020F0502020204030203" pitchFamily="34" charset="0"/>
              </a:rPr>
              <a:t>cos</a:t>
            </a:r>
            <a:r>
              <a:rPr lang="en-US" b="0" i="0">
                <a:solidFill>
                  <a:schemeClr val="accent6">
                    <a:lumMod val="75000"/>
                  </a:schemeClr>
                </a:solidFill>
                <a:effectLst/>
                <a:latin typeface="Lato" panose="020F0502020204030203" pitchFamily="34" charset="0"/>
              </a:rPr>
              <a:t>(x)</a:t>
            </a:r>
            <a:endParaRPr lang="en-US">
              <a:solidFill>
                <a:schemeClr val="accent6">
                  <a:lumMod val="75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09C33F16-10FC-4E68-8850-0AD316EFF587}"/>
              </a:ext>
            </a:extLst>
          </p:cNvPr>
          <p:cNvCxnSpPr>
            <a:cxnSpLocks/>
            <a:endCxn id="44" idx="2"/>
          </p:cNvCxnSpPr>
          <p:nvPr/>
        </p:nvCxnSpPr>
        <p:spPr>
          <a:xfrm>
            <a:off x="2599747" y="3366426"/>
            <a:ext cx="1222042" cy="1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14E48703-0C0D-44F6-B864-E144B8A7CB52}"/>
              </a:ext>
            </a:extLst>
          </p:cNvPr>
          <p:cNvCxnSpPr>
            <a:cxnSpLocks/>
            <a:endCxn id="44" idx="3"/>
          </p:cNvCxnSpPr>
          <p:nvPr/>
        </p:nvCxnSpPr>
        <p:spPr>
          <a:xfrm>
            <a:off x="3871667" y="2725310"/>
            <a:ext cx="1" cy="602157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9">
            <a:extLst>
              <a:ext uri="{FF2B5EF4-FFF2-40B4-BE49-F238E27FC236}">
                <a16:creationId xmlns:a16="http://schemas.microsoft.com/office/drawing/2014/main" id="{D964C11F-A894-45F3-AFAD-DBC8CB399F9A}"/>
              </a:ext>
            </a:extLst>
          </p:cNvPr>
          <p:cNvSpPr/>
          <p:nvPr/>
        </p:nvSpPr>
        <p:spPr>
          <a:xfrm>
            <a:off x="3842602" y="2458243"/>
            <a:ext cx="1519707" cy="456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err="1">
                <a:solidFill>
                  <a:schemeClr val="accent6">
                    <a:lumMod val="75000"/>
                  </a:schemeClr>
                </a:solidFill>
                <a:latin typeface="Lato" panose="020F0502020204030203" pitchFamily="34" charset="0"/>
              </a:rPr>
              <a:t>sen</a:t>
            </a:r>
            <a:r>
              <a:rPr lang="en-US" b="0" i="0">
                <a:solidFill>
                  <a:schemeClr val="accent6">
                    <a:lumMod val="75000"/>
                  </a:schemeClr>
                </a:solidFill>
                <a:effectLst/>
                <a:latin typeface="Lato" panose="020F0502020204030203" pitchFamily="34" charset="0"/>
              </a:rPr>
              <a:t>(x)</a:t>
            </a:r>
            <a:endParaRPr lang="en-US">
              <a:solidFill>
                <a:schemeClr val="accent6">
                  <a:lumMod val="75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65" name="Conector: Curvo 64">
            <a:extLst>
              <a:ext uri="{FF2B5EF4-FFF2-40B4-BE49-F238E27FC236}">
                <a16:creationId xmlns:a16="http://schemas.microsoft.com/office/drawing/2014/main" id="{8600CAD9-19C2-4C63-B992-D3DE77A689A6}"/>
              </a:ext>
            </a:extLst>
          </p:cNvPr>
          <p:cNvCxnSpPr/>
          <p:nvPr/>
        </p:nvCxnSpPr>
        <p:spPr>
          <a:xfrm flipV="1">
            <a:off x="3871667" y="2725310"/>
            <a:ext cx="360055" cy="301078"/>
          </a:xfrm>
          <a:prstGeom prst="curvedConnector3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9">
            <a:extLst>
              <a:ext uri="{FF2B5EF4-FFF2-40B4-BE49-F238E27FC236}">
                <a16:creationId xmlns:a16="http://schemas.microsoft.com/office/drawing/2014/main" id="{056E3E5D-BD15-4156-A057-8913C7C7854B}"/>
              </a:ext>
            </a:extLst>
          </p:cNvPr>
          <p:cNvSpPr/>
          <p:nvPr/>
        </p:nvSpPr>
        <p:spPr>
          <a:xfrm>
            <a:off x="2428244" y="2670466"/>
            <a:ext cx="1519707" cy="456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>
                <a:solidFill>
                  <a:srgbClr val="FF0000"/>
                </a:solidFill>
                <a:latin typeface="Lato" panose="020F0502020204030203" pitchFamily="34" charset="0"/>
              </a:rPr>
              <a:t>1</a:t>
            </a:r>
          </a:p>
        </p:txBody>
      </p:sp>
      <p:sp>
        <p:nvSpPr>
          <p:cNvPr id="68" name="Rectangle 9">
            <a:extLst>
              <a:ext uri="{FF2B5EF4-FFF2-40B4-BE49-F238E27FC236}">
                <a16:creationId xmlns:a16="http://schemas.microsoft.com/office/drawing/2014/main" id="{7159C318-7116-4136-8A0D-64C04EE7B965}"/>
              </a:ext>
            </a:extLst>
          </p:cNvPr>
          <p:cNvSpPr/>
          <p:nvPr/>
        </p:nvSpPr>
        <p:spPr>
          <a:xfrm>
            <a:off x="2240643" y="2981119"/>
            <a:ext cx="1528756" cy="456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>
                <a:solidFill>
                  <a:srgbClr val="0070C0"/>
                </a:solidFill>
                <a:latin typeface="Lato" panose="020F0502020204030203" pitchFamily="34" charset="0"/>
              </a:rPr>
              <a:t>x</a:t>
            </a:r>
          </a:p>
        </p:txBody>
      </p:sp>
      <p:sp>
        <p:nvSpPr>
          <p:cNvPr id="69" name="Seta: para a Direita Listrada 68">
            <a:extLst>
              <a:ext uri="{FF2B5EF4-FFF2-40B4-BE49-F238E27FC236}">
                <a16:creationId xmlns:a16="http://schemas.microsoft.com/office/drawing/2014/main" id="{1189B0EB-595E-469A-9965-77E37EEA94F0}"/>
              </a:ext>
            </a:extLst>
          </p:cNvPr>
          <p:cNvSpPr/>
          <p:nvPr/>
        </p:nvSpPr>
        <p:spPr>
          <a:xfrm>
            <a:off x="5041317" y="2725310"/>
            <a:ext cx="1557273" cy="1275190"/>
          </a:xfrm>
          <a:prstGeom prst="stripedRightArrow">
            <a:avLst/>
          </a:prstGeom>
          <a:solidFill>
            <a:srgbClr val="FF5A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Arco 69">
            <a:extLst>
              <a:ext uri="{FF2B5EF4-FFF2-40B4-BE49-F238E27FC236}">
                <a16:creationId xmlns:a16="http://schemas.microsoft.com/office/drawing/2014/main" id="{E2C2553C-9A05-40B0-B31B-1FDBA5054DC1}"/>
              </a:ext>
            </a:extLst>
          </p:cNvPr>
          <p:cNvSpPr/>
          <p:nvPr/>
        </p:nvSpPr>
        <p:spPr>
          <a:xfrm rot="655621">
            <a:off x="7501441" y="3342828"/>
            <a:ext cx="344026" cy="446065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2" name="Conector reto 71">
            <a:extLst>
              <a:ext uri="{FF2B5EF4-FFF2-40B4-BE49-F238E27FC236}">
                <a16:creationId xmlns:a16="http://schemas.microsoft.com/office/drawing/2014/main" id="{C1590579-8AB1-4CA0-95E3-35E71038DF2B}"/>
              </a:ext>
            </a:extLst>
          </p:cNvPr>
          <p:cNvCxnSpPr>
            <a:cxnSpLocks/>
          </p:cNvCxnSpPr>
          <p:nvPr/>
        </p:nvCxnSpPr>
        <p:spPr>
          <a:xfrm flipV="1">
            <a:off x="7339325" y="2440859"/>
            <a:ext cx="1759273" cy="11510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>
            <a:extLst>
              <a:ext uri="{FF2B5EF4-FFF2-40B4-BE49-F238E27FC236}">
                <a16:creationId xmlns:a16="http://schemas.microsoft.com/office/drawing/2014/main" id="{0AB00DB5-A75B-4630-B015-BDC0D4247E89}"/>
              </a:ext>
            </a:extLst>
          </p:cNvPr>
          <p:cNvCxnSpPr>
            <a:cxnSpLocks/>
          </p:cNvCxnSpPr>
          <p:nvPr/>
        </p:nvCxnSpPr>
        <p:spPr>
          <a:xfrm>
            <a:off x="9098599" y="2440963"/>
            <a:ext cx="0" cy="11510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tângulo 73">
            <a:extLst>
              <a:ext uri="{FF2B5EF4-FFF2-40B4-BE49-F238E27FC236}">
                <a16:creationId xmlns:a16="http://schemas.microsoft.com/office/drawing/2014/main" id="{58863AB2-D9BA-4E92-B389-6E0ED9D9D4C8}"/>
              </a:ext>
            </a:extLst>
          </p:cNvPr>
          <p:cNvSpPr/>
          <p:nvPr/>
        </p:nvSpPr>
        <p:spPr>
          <a:xfrm>
            <a:off x="8998842" y="3514046"/>
            <a:ext cx="99758" cy="77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6" name="Conector reto 75">
            <a:extLst>
              <a:ext uri="{FF2B5EF4-FFF2-40B4-BE49-F238E27FC236}">
                <a16:creationId xmlns:a16="http://schemas.microsoft.com/office/drawing/2014/main" id="{D6C74B87-6DCF-4ED1-8D02-1EC154633BF5}"/>
              </a:ext>
            </a:extLst>
          </p:cNvPr>
          <p:cNvCxnSpPr>
            <a:cxnSpLocks/>
          </p:cNvCxnSpPr>
          <p:nvPr/>
        </p:nvCxnSpPr>
        <p:spPr>
          <a:xfrm>
            <a:off x="7339325" y="3591861"/>
            <a:ext cx="1787797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B6536BAF-6F41-4EAF-A8F0-54A6FE4A0403}"/>
              </a:ext>
            </a:extLst>
          </p:cNvPr>
          <p:cNvCxnSpPr>
            <a:cxnSpLocks/>
            <a:endCxn id="74" idx="3"/>
          </p:cNvCxnSpPr>
          <p:nvPr/>
        </p:nvCxnSpPr>
        <p:spPr>
          <a:xfrm>
            <a:off x="9098598" y="2440962"/>
            <a:ext cx="2" cy="111204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9">
            <a:extLst>
              <a:ext uri="{FF2B5EF4-FFF2-40B4-BE49-F238E27FC236}">
                <a16:creationId xmlns:a16="http://schemas.microsoft.com/office/drawing/2014/main" id="{72E9843F-D33E-4AD3-95B5-005F4ED8AE22}"/>
              </a:ext>
            </a:extLst>
          </p:cNvPr>
          <p:cNvSpPr/>
          <p:nvPr/>
        </p:nvSpPr>
        <p:spPr>
          <a:xfrm>
            <a:off x="7379512" y="2594431"/>
            <a:ext cx="1519707" cy="456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>
                <a:solidFill>
                  <a:srgbClr val="FF0000"/>
                </a:solidFill>
                <a:latin typeface="Lato" panose="020F0502020204030203" pitchFamily="34" charset="0"/>
              </a:rPr>
              <a:t>1</a:t>
            </a:r>
          </a:p>
        </p:txBody>
      </p:sp>
      <p:sp>
        <p:nvSpPr>
          <p:cNvPr id="108" name="Rectangle 9">
            <a:extLst>
              <a:ext uri="{FF2B5EF4-FFF2-40B4-BE49-F238E27FC236}">
                <a16:creationId xmlns:a16="http://schemas.microsoft.com/office/drawing/2014/main" id="{610E107F-97A1-46C8-8C98-89836F2FE274}"/>
              </a:ext>
            </a:extLst>
          </p:cNvPr>
          <p:cNvSpPr/>
          <p:nvPr/>
        </p:nvSpPr>
        <p:spPr>
          <a:xfrm>
            <a:off x="7175178" y="3104029"/>
            <a:ext cx="1528756" cy="456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rgbClr val="0070C0"/>
                </a:solidFill>
                <a:latin typeface="Lato" panose="020F0502020204030203" pitchFamily="34" charset="0"/>
              </a:rPr>
              <a:t>x</a:t>
            </a:r>
          </a:p>
        </p:txBody>
      </p:sp>
      <p:sp>
        <p:nvSpPr>
          <p:cNvPr id="109" name="Arco 108">
            <a:extLst>
              <a:ext uri="{FF2B5EF4-FFF2-40B4-BE49-F238E27FC236}">
                <a16:creationId xmlns:a16="http://schemas.microsoft.com/office/drawing/2014/main" id="{46CA6575-585A-4EC2-BCF5-8BFF4E04CD40}"/>
              </a:ext>
            </a:extLst>
          </p:cNvPr>
          <p:cNvSpPr/>
          <p:nvPr/>
        </p:nvSpPr>
        <p:spPr>
          <a:xfrm rot="9446731">
            <a:off x="8818399" y="2327554"/>
            <a:ext cx="344026" cy="446065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0" name="Rectangle 9">
            <a:extLst>
              <a:ext uri="{FF2B5EF4-FFF2-40B4-BE49-F238E27FC236}">
                <a16:creationId xmlns:a16="http://schemas.microsoft.com/office/drawing/2014/main" id="{5F10F2B2-6A02-4954-B602-90FDEFCC96D4}"/>
              </a:ext>
            </a:extLst>
          </p:cNvPr>
          <p:cNvSpPr/>
          <p:nvPr/>
        </p:nvSpPr>
        <p:spPr>
          <a:xfrm>
            <a:off x="8112620" y="2593195"/>
            <a:ext cx="1528756" cy="456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>
                <a:solidFill>
                  <a:srgbClr val="0070C0"/>
                </a:solidFill>
                <a:latin typeface="Lato" panose="020F0502020204030203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5524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 animBg="1"/>
      <p:bldP spid="7" grpId="0"/>
      <p:bldP spid="45" grpId="0"/>
      <p:bldP spid="60" grpId="0"/>
      <p:bldP spid="66" grpId="0"/>
      <p:bldP spid="68" grpId="0"/>
      <p:bldP spid="80" grpId="0"/>
      <p:bldP spid="108" grpId="0"/>
      <p:bldP spid="1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Triangle 20"/>
          <p:cNvSpPr/>
          <p:nvPr/>
        </p:nvSpPr>
        <p:spPr>
          <a:xfrm rot="5400000">
            <a:off x="2672025" y="-2672026"/>
            <a:ext cx="6858001" cy="12202055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 rot="16200000">
            <a:off x="2667000" y="-2667000"/>
            <a:ext cx="6857999" cy="12192000"/>
          </a:xfrm>
          <a:prstGeom prst="rtTriangle">
            <a:avLst/>
          </a:prstGeom>
          <a:solidFill>
            <a:srgbClr val="0C1153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27931" y="787893"/>
            <a:ext cx="8336132" cy="528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CEBE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1968" y="1720840"/>
            <a:ext cx="76880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2400" b="1">
                <a:solidFill>
                  <a:srgbClr val="0C1153"/>
                </a:solidFill>
                <a:latin typeface="Lato" panose="020F0502020204030203" pitchFamily="34" charset="0"/>
              </a:rPr>
              <a:t>RELAÇÃO TRIGONOMÉTRICA FUNDAMENTAL;</a:t>
            </a:r>
          </a:p>
          <a:p>
            <a:pPr marL="457200" indent="-457200">
              <a:buFontTx/>
              <a:buChar char="-"/>
            </a:pPr>
            <a:endParaRPr lang="pt-BR" sz="2400" b="1">
              <a:solidFill>
                <a:srgbClr val="0C1153"/>
              </a:solidFill>
              <a:latin typeface="Lato" panose="020F0502020204030203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2400" b="1">
                <a:solidFill>
                  <a:srgbClr val="0C1153"/>
                </a:solidFill>
                <a:latin typeface="Lato" panose="020F0502020204030203" pitchFamily="34" charset="0"/>
              </a:rPr>
              <a:t>VALOR NUMÉRICO DE UMA EXPRESSÃO TRIGONOMÉTRICA;</a:t>
            </a:r>
          </a:p>
          <a:p>
            <a:pPr marL="457200" indent="-457200">
              <a:buFontTx/>
              <a:buChar char="-"/>
            </a:pPr>
            <a:endParaRPr lang="pt-BR" sz="2400" b="1">
              <a:solidFill>
                <a:srgbClr val="0C1153"/>
              </a:solidFill>
              <a:latin typeface="Lato" panose="020F0502020204030203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2400" b="1">
                <a:solidFill>
                  <a:srgbClr val="0C1153"/>
                </a:solidFill>
                <a:latin typeface="Lato" panose="020F0502020204030203" pitchFamily="34" charset="0"/>
              </a:rPr>
              <a:t>PROPRIEDADE DOS ARCOS COMPLEMENTARES;</a:t>
            </a:r>
          </a:p>
          <a:p>
            <a:pPr marL="457200" indent="-457200">
              <a:buFontTx/>
              <a:buChar char="-"/>
            </a:pPr>
            <a:endParaRPr lang="pt-BR" sz="2400" b="1">
              <a:solidFill>
                <a:srgbClr val="0C1153"/>
              </a:solidFill>
              <a:latin typeface="Lato" panose="020F0502020204030203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2400" b="1">
                <a:solidFill>
                  <a:srgbClr val="0C1153"/>
                </a:solidFill>
                <a:latin typeface="Lato" panose="020F0502020204030203" pitchFamily="34" charset="0"/>
              </a:rPr>
              <a:t>EQUAÇÕES TRIGONOMÉTRICAS QUE ENVOLVEM ARTIFÍCIOS.</a:t>
            </a:r>
            <a:endParaRPr lang="en-US" sz="2400" b="1">
              <a:solidFill>
                <a:srgbClr val="0C1153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6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Triangle 22"/>
          <p:cNvSpPr/>
          <p:nvPr/>
        </p:nvSpPr>
        <p:spPr>
          <a:xfrm rot="16200000">
            <a:off x="9005876" y="3672715"/>
            <a:ext cx="3000632" cy="3391724"/>
          </a:xfrm>
          <a:prstGeom prst="rtTriangle">
            <a:avLst/>
          </a:prstGeom>
          <a:solidFill>
            <a:srgbClr val="131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3"/>
          <p:cNvSpPr/>
          <p:nvPr/>
        </p:nvSpPr>
        <p:spPr>
          <a:xfrm rot="5400000">
            <a:off x="187375" y="-202324"/>
            <a:ext cx="3000632" cy="3405282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87691" y="875612"/>
            <a:ext cx="8535558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i="0">
                <a:solidFill>
                  <a:srgbClr val="0C11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PROPRIEDADES DOS ARCOS COMPLEMENTARES</a:t>
            </a:r>
            <a:endParaRPr lang="en-US" sz="2400" b="1">
              <a:solidFill>
                <a:srgbClr val="0C11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</a:endParaRPr>
          </a:p>
        </p:txBody>
      </p:sp>
      <p:sp>
        <p:nvSpPr>
          <p:cNvPr id="19" name="Shape 2590">
            <a:extLst>
              <a:ext uri="{FF2B5EF4-FFF2-40B4-BE49-F238E27FC236}">
                <a16:creationId xmlns:a16="http://schemas.microsoft.com/office/drawing/2014/main" id="{6F3283C8-7DBF-41F9-9997-9D60C5D39622}"/>
              </a:ext>
            </a:extLst>
          </p:cNvPr>
          <p:cNvSpPr/>
          <p:nvPr/>
        </p:nvSpPr>
        <p:spPr>
          <a:xfrm>
            <a:off x="2031869" y="3723093"/>
            <a:ext cx="434988" cy="434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855" y="6382"/>
                </a:moveTo>
                <a:cubicBezTo>
                  <a:pt x="7313" y="6382"/>
                  <a:pt x="6873" y="5943"/>
                  <a:pt x="6873" y="5400"/>
                </a:cubicBezTo>
                <a:cubicBezTo>
                  <a:pt x="6873" y="4858"/>
                  <a:pt x="7313" y="4418"/>
                  <a:pt x="7855" y="4418"/>
                </a:cubicBezTo>
                <a:cubicBezTo>
                  <a:pt x="8396" y="4418"/>
                  <a:pt x="8836" y="4858"/>
                  <a:pt x="8836" y="5400"/>
                </a:cubicBezTo>
                <a:cubicBezTo>
                  <a:pt x="8836" y="5943"/>
                  <a:pt x="8396" y="6382"/>
                  <a:pt x="7855" y="6382"/>
                </a:cubicBezTo>
                <a:moveTo>
                  <a:pt x="18164" y="4909"/>
                </a:moveTo>
                <a:lnTo>
                  <a:pt x="9749" y="4909"/>
                </a:lnTo>
                <a:cubicBezTo>
                  <a:pt x="9530" y="4064"/>
                  <a:pt x="8768" y="3436"/>
                  <a:pt x="7855" y="3436"/>
                </a:cubicBezTo>
                <a:cubicBezTo>
                  <a:pt x="6941" y="3436"/>
                  <a:pt x="6180" y="4064"/>
                  <a:pt x="5960" y="4909"/>
                </a:cubicBezTo>
                <a:lnTo>
                  <a:pt x="3436" y="4909"/>
                </a:lnTo>
                <a:cubicBezTo>
                  <a:pt x="3165" y="4909"/>
                  <a:pt x="2945" y="5129"/>
                  <a:pt x="2945" y="5400"/>
                </a:cubicBezTo>
                <a:cubicBezTo>
                  <a:pt x="2945" y="5672"/>
                  <a:pt x="3165" y="5891"/>
                  <a:pt x="3436" y="5891"/>
                </a:cubicBezTo>
                <a:lnTo>
                  <a:pt x="5960" y="5891"/>
                </a:lnTo>
                <a:cubicBezTo>
                  <a:pt x="6180" y="6737"/>
                  <a:pt x="6941" y="7364"/>
                  <a:pt x="7855" y="7364"/>
                </a:cubicBezTo>
                <a:cubicBezTo>
                  <a:pt x="8768" y="7364"/>
                  <a:pt x="9530" y="6737"/>
                  <a:pt x="9749" y="5891"/>
                </a:cubicBezTo>
                <a:lnTo>
                  <a:pt x="18164" y="5891"/>
                </a:lnTo>
                <a:cubicBezTo>
                  <a:pt x="18435" y="5891"/>
                  <a:pt x="18655" y="5672"/>
                  <a:pt x="18655" y="5400"/>
                </a:cubicBezTo>
                <a:cubicBezTo>
                  <a:pt x="18655" y="5129"/>
                  <a:pt x="18435" y="4909"/>
                  <a:pt x="18164" y="4909"/>
                </a:cubicBezTo>
                <a:moveTo>
                  <a:pt x="14727" y="11782"/>
                </a:moveTo>
                <a:cubicBezTo>
                  <a:pt x="14186" y="11782"/>
                  <a:pt x="13745" y="11342"/>
                  <a:pt x="13745" y="10800"/>
                </a:cubicBezTo>
                <a:cubicBezTo>
                  <a:pt x="13745" y="10258"/>
                  <a:pt x="14186" y="9818"/>
                  <a:pt x="14727" y="9818"/>
                </a:cubicBezTo>
                <a:cubicBezTo>
                  <a:pt x="15269" y="9818"/>
                  <a:pt x="15709" y="10258"/>
                  <a:pt x="15709" y="10800"/>
                </a:cubicBezTo>
                <a:cubicBezTo>
                  <a:pt x="15709" y="11342"/>
                  <a:pt x="15269" y="11782"/>
                  <a:pt x="14727" y="11782"/>
                </a:cubicBezTo>
                <a:moveTo>
                  <a:pt x="18164" y="10310"/>
                </a:moveTo>
                <a:lnTo>
                  <a:pt x="16621" y="10310"/>
                </a:lnTo>
                <a:cubicBezTo>
                  <a:pt x="16402" y="9464"/>
                  <a:pt x="15641" y="8836"/>
                  <a:pt x="14727" y="8836"/>
                </a:cubicBezTo>
                <a:cubicBezTo>
                  <a:pt x="13814" y="8836"/>
                  <a:pt x="13052" y="9464"/>
                  <a:pt x="12833" y="10310"/>
                </a:cubicBezTo>
                <a:lnTo>
                  <a:pt x="3436" y="10310"/>
                </a:lnTo>
                <a:cubicBezTo>
                  <a:pt x="3165" y="10310"/>
                  <a:pt x="2945" y="10529"/>
                  <a:pt x="2945" y="10800"/>
                </a:cubicBezTo>
                <a:cubicBezTo>
                  <a:pt x="2945" y="11072"/>
                  <a:pt x="3165" y="11291"/>
                  <a:pt x="3436" y="11291"/>
                </a:cubicBezTo>
                <a:lnTo>
                  <a:pt x="12833" y="11291"/>
                </a:lnTo>
                <a:cubicBezTo>
                  <a:pt x="13052" y="12137"/>
                  <a:pt x="13814" y="12764"/>
                  <a:pt x="14727" y="12764"/>
                </a:cubicBezTo>
                <a:cubicBezTo>
                  <a:pt x="15641" y="12764"/>
                  <a:pt x="16402" y="12137"/>
                  <a:pt x="16621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9818" y="17182"/>
                </a:moveTo>
                <a:cubicBezTo>
                  <a:pt x="9276" y="17182"/>
                  <a:pt x="8836" y="16743"/>
                  <a:pt x="8836" y="16200"/>
                </a:cubicBezTo>
                <a:cubicBezTo>
                  <a:pt x="8836" y="15658"/>
                  <a:pt x="9276" y="15218"/>
                  <a:pt x="9818" y="15218"/>
                </a:cubicBezTo>
                <a:cubicBezTo>
                  <a:pt x="10360" y="15218"/>
                  <a:pt x="10800" y="15658"/>
                  <a:pt x="10800" y="16200"/>
                </a:cubicBezTo>
                <a:cubicBezTo>
                  <a:pt x="10800" y="16743"/>
                  <a:pt x="10360" y="17182"/>
                  <a:pt x="9818" y="17182"/>
                </a:cubicBezTo>
                <a:moveTo>
                  <a:pt x="18164" y="15709"/>
                </a:moveTo>
                <a:lnTo>
                  <a:pt x="11712" y="15709"/>
                </a:lnTo>
                <a:cubicBezTo>
                  <a:pt x="11493" y="14863"/>
                  <a:pt x="10732" y="14237"/>
                  <a:pt x="9818" y="14237"/>
                </a:cubicBezTo>
                <a:cubicBezTo>
                  <a:pt x="8904" y="14237"/>
                  <a:pt x="8143" y="14863"/>
                  <a:pt x="7924" y="15709"/>
                </a:cubicBezTo>
                <a:lnTo>
                  <a:pt x="3436" y="15709"/>
                </a:lnTo>
                <a:cubicBezTo>
                  <a:pt x="3165" y="15709"/>
                  <a:pt x="2945" y="15929"/>
                  <a:pt x="2945" y="16200"/>
                </a:cubicBezTo>
                <a:cubicBezTo>
                  <a:pt x="2945" y="16472"/>
                  <a:pt x="3165" y="16691"/>
                  <a:pt x="3436" y="16691"/>
                </a:cubicBezTo>
                <a:lnTo>
                  <a:pt x="7924" y="16691"/>
                </a:lnTo>
                <a:cubicBezTo>
                  <a:pt x="8143" y="17537"/>
                  <a:pt x="8904" y="18164"/>
                  <a:pt x="9818" y="18164"/>
                </a:cubicBezTo>
                <a:cubicBezTo>
                  <a:pt x="10732" y="18164"/>
                  <a:pt x="11493" y="17537"/>
                  <a:pt x="11712" y="16691"/>
                </a:cubicBezTo>
                <a:lnTo>
                  <a:pt x="18164" y="16691"/>
                </a:lnTo>
                <a:cubicBezTo>
                  <a:pt x="18435" y="16691"/>
                  <a:pt x="18655" y="16472"/>
                  <a:pt x="18655" y="16200"/>
                </a:cubicBezTo>
                <a:cubicBezTo>
                  <a:pt x="18655" y="15929"/>
                  <a:pt x="18435" y="15709"/>
                  <a:pt x="18164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72AB4E5C-A73E-43CF-92D0-1D666C4CF6B2}"/>
              </a:ext>
            </a:extLst>
          </p:cNvPr>
          <p:cNvSpPr/>
          <p:nvPr/>
        </p:nvSpPr>
        <p:spPr>
          <a:xfrm>
            <a:off x="9794449" y="0"/>
            <a:ext cx="2397551" cy="679728"/>
          </a:xfrm>
          <a:prstGeom prst="rect">
            <a:avLst/>
          </a:prstGeom>
          <a:solidFill>
            <a:srgbClr val="FBBFB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FF5A6E"/>
                </a:solidFill>
                <a:latin typeface="Kelson Sans" panose="02000500000000000000" pitchFamily="50" charset="0"/>
                <a:ea typeface="Montserrat" charset="0"/>
                <a:cs typeface="Montserrat" charset="0"/>
              </a:rPr>
              <a:t>DEMONSTRAÇÃO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9"/>
              <p:cNvSpPr/>
              <p:nvPr/>
            </p:nvSpPr>
            <p:spPr>
              <a:xfrm>
                <a:off x="1687691" y="2808466"/>
                <a:ext cx="2175649" cy="599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600" dirty="0">
                    <a:solidFill>
                      <a:srgbClr val="0C1153"/>
                    </a:solidFill>
                    <a:latin typeface="Lato" panose="020F050202020403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600" b="0" i="1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𝑠𝑒𝑛</m:t>
                    </m:r>
                    <m:d>
                      <m:dPr>
                        <m:ctrlPr>
                          <a:rPr lang="pt-BR" sz="16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1600" b="0" i="1" smtClean="0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1600" b="0" i="1" smtClean="0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pt-BR" sz="1600" b="0" i="1" smtClean="0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pt-BR" sz="16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16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pt-BR" sz="1600" b="0" i="1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t-BR" sz="1600" b="0" i="0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cos</m:t>
                    </m:r>
                    <m:r>
                      <a:rPr lang="pt-BR" sz="1600" b="0" i="1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⁡(</m:t>
                    </m:r>
                    <m:r>
                      <a:rPr lang="pt-BR" sz="1600" b="0" i="1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1600" b="0" i="1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i="1" dirty="0">
                  <a:solidFill>
                    <a:srgbClr val="0C1153"/>
                  </a:solidFill>
                  <a:effectLst/>
                  <a:latin typeface="Lato" panose="020F0502020204030203" pitchFamily="34" charset="0"/>
                </a:endParaRPr>
              </a:p>
            </p:txBody>
          </p:sp>
        </mc:Choice>
        <mc:Fallback xmlns="">
          <p:sp>
            <p:nvSpPr>
              <p:cNvPr id="7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691" y="2808466"/>
                <a:ext cx="2175649" cy="5990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ângulo de cantos arredondados 1"/>
          <p:cNvSpPr/>
          <p:nvPr/>
        </p:nvSpPr>
        <p:spPr>
          <a:xfrm>
            <a:off x="1811308" y="2824964"/>
            <a:ext cx="1996150" cy="6198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9">
                <a:extLst>
                  <a:ext uri="{FF2B5EF4-FFF2-40B4-BE49-F238E27FC236}">
                    <a16:creationId xmlns:a16="http://schemas.microsoft.com/office/drawing/2014/main" id="{8D4A78AE-D354-486D-A762-469E0A268FE4}"/>
                  </a:ext>
                </a:extLst>
              </p:cNvPr>
              <p:cNvSpPr/>
              <p:nvPr/>
            </p:nvSpPr>
            <p:spPr>
              <a:xfrm>
                <a:off x="4683443" y="2781905"/>
                <a:ext cx="2175649" cy="599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600" dirty="0">
                    <a:solidFill>
                      <a:srgbClr val="0C1153"/>
                    </a:solidFill>
                    <a:latin typeface="Lato" panose="020F050202020403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1600" b="0" i="0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pt-BR" sz="16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1600" b="0" i="1" smtClean="0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1600" b="0" i="1" smtClean="0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pt-BR" sz="1600" b="0" i="1" smtClean="0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pt-BR" sz="16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16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pt-BR" sz="1600" b="0" i="1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1600" b="0" i="1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𝑠𝑒𝑛</m:t>
                    </m:r>
                    <m:r>
                      <a:rPr lang="pt-BR" sz="1600" b="0" i="1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⁡(</m:t>
                    </m:r>
                    <m:r>
                      <a:rPr lang="pt-BR" sz="1600" b="0" i="1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1600" b="0" i="1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i="1" dirty="0">
                  <a:solidFill>
                    <a:srgbClr val="0C1153"/>
                  </a:solidFill>
                  <a:effectLst/>
                  <a:latin typeface="Lato" panose="020F0502020204030203" pitchFamily="34" charset="0"/>
                </a:endParaRPr>
              </a:p>
            </p:txBody>
          </p:sp>
        </mc:Choice>
        <mc:Fallback xmlns="">
          <p:sp>
            <p:nvSpPr>
              <p:cNvPr id="14" name="Rectangle 9">
                <a:extLst>
                  <a:ext uri="{FF2B5EF4-FFF2-40B4-BE49-F238E27FC236}">
                    <a16:creationId xmlns:a16="http://schemas.microsoft.com/office/drawing/2014/main" id="{8D4A78AE-D354-486D-A762-469E0A268F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443" y="2781905"/>
                <a:ext cx="2175649" cy="5990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tângulo de cantos arredondados 1">
            <a:extLst>
              <a:ext uri="{FF2B5EF4-FFF2-40B4-BE49-F238E27FC236}">
                <a16:creationId xmlns:a16="http://schemas.microsoft.com/office/drawing/2014/main" id="{3642BFF4-648D-4A6F-8629-975BD0FD21B5}"/>
              </a:ext>
            </a:extLst>
          </p:cNvPr>
          <p:cNvSpPr/>
          <p:nvPr/>
        </p:nvSpPr>
        <p:spPr>
          <a:xfrm>
            <a:off x="4773192" y="2811140"/>
            <a:ext cx="1996150" cy="6198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9">
                <a:extLst>
                  <a:ext uri="{FF2B5EF4-FFF2-40B4-BE49-F238E27FC236}">
                    <a16:creationId xmlns:a16="http://schemas.microsoft.com/office/drawing/2014/main" id="{447DC647-A22B-42A8-A687-2F63B99D5CF4}"/>
                  </a:ext>
                </a:extLst>
              </p:cNvPr>
              <p:cNvSpPr/>
              <p:nvPr/>
            </p:nvSpPr>
            <p:spPr>
              <a:xfrm>
                <a:off x="7833649" y="2787268"/>
                <a:ext cx="2175649" cy="599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600" dirty="0">
                    <a:solidFill>
                      <a:srgbClr val="0C1153"/>
                    </a:solidFill>
                    <a:latin typeface="Lato" panose="020F050202020403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600" b="0" i="1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𝑡𝑔</m:t>
                    </m:r>
                    <m:d>
                      <m:dPr>
                        <m:ctrlPr>
                          <a:rPr lang="pt-BR" sz="16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1600" b="0" i="1" smtClean="0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1600" b="0" i="1" smtClean="0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pt-BR" sz="1600" b="0" i="1" smtClean="0">
                                <a:solidFill>
                                  <a:srgbClr val="0C1153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pt-BR" sz="16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16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pt-BR" sz="1600" b="0" i="1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t-BR" sz="1600" b="0" i="0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co</m:t>
                    </m:r>
                    <m:r>
                      <a:rPr lang="pt-BR" sz="1600" b="0" i="1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pt-BR" sz="1600" b="0" i="1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⁡(</m:t>
                    </m:r>
                    <m:r>
                      <a:rPr lang="pt-BR" sz="1600" b="0" i="1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1600" b="0" i="1" smtClean="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i="1" dirty="0">
                  <a:solidFill>
                    <a:srgbClr val="0C1153"/>
                  </a:solidFill>
                  <a:effectLst/>
                  <a:latin typeface="Lato" panose="020F0502020204030203" pitchFamily="34" charset="0"/>
                </a:endParaRPr>
              </a:p>
            </p:txBody>
          </p:sp>
        </mc:Choice>
        <mc:Fallback xmlns="">
          <p:sp>
            <p:nvSpPr>
              <p:cNvPr id="16" name="Rectangle 9">
                <a:extLst>
                  <a:ext uri="{FF2B5EF4-FFF2-40B4-BE49-F238E27FC236}">
                    <a16:creationId xmlns:a16="http://schemas.microsoft.com/office/drawing/2014/main" id="{447DC647-A22B-42A8-A687-2F63B99D5C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3649" y="2787268"/>
                <a:ext cx="2175649" cy="5990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tângulo de cantos arredondados 1">
            <a:extLst>
              <a:ext uri="{FF2B5EF4-FFF2-40B4-BE49-F238E27FC236}">
                <a16:creationId xmlns:a16="http://schemas.microsoft.com/office/drawing/2014/main" id="{EA3C2770-2706-4181-9E66-8ACF70EEB7E9}"/>
              </a:ext>
            </a:extLst>
          </p:cNvPr>
          <p:cNvSpPr/>
          <p:nvPr/>
        </p:nvSpPr>
        <p:spPr>
          <a:xfrm>
            <a:off x="7923399" y="2808466"/>
            <a:ext cx="1996150" cy="6198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BA4E4E5-471E-4D03-88F1-E5CF43F61E47}"/>
              </a:ext>
            </a:extLst>
          </p:cNvPr>
          <p:cNvSpPr txBox="1"/>
          <p:nvPr/>
        </p:nvSpPr>
        <p:spPr>
          <a:xfrm>
            <a:off x="1811308" y="1887523"/>
            <a:ext cx="7919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i="1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Levando em consideração o triângulo retângulo do slide anterior e fazendo as relações de seno, cosseno e tangente nele, obtemos as fórmulas abaixo. Para o encontro de tais fórmulas, basta fazer as relações trigonométricas no triângulo retângulo. Onde: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FBE535AC-7BB9-4ED6-9B4A-7A92EA6460E2}"/>
                  </a:ext>
                </a:extLst>
              </p:cNvPr>
              <p:cNvSpPr txBox="1"/>
              <p:nvPr/>
            </p:nvSpPr>
            <p:spPr>
              <a:xfrm>
                <a:off x="1887523" y="3653145"/>
                <a:ext cx="1919935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6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𝑠𝑒𝑛</m:t>
                      </m:r>
                      <m:r>
                        <a:rPr lang="pt-BR" sz="16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16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16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num>
                        <m:den>
                          <m:r>
                            <a:rPr lang="pt-BR" sz="16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𝐻𝐼𝑃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FBE535AC-7BB9-4ED6-9B4A-7A92EA6460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523" y="3653145"/>
                <a:ext cx="1919935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533B4AE9-0A71-488B-9DF6-89E8C29013D6}"/>
                  </a:ext>
                </a:extLst>
              </p:cNvPr>
              <p:cNvSpPr txBox="1"/>
              <p:nvPr/>
            </p:nvSpPr>
            <p:spPr>
              <a:xfrm>
                <a:off x="4773192" y="3672526"/>
                <a:ext cx="1919935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16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1600" b="0" i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pt-BR" sz="16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16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pt-BR" sz="16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6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𝐶𝐴</m:t>
                              </m:r>
                            </m:num>
                            <m:den>
                              <m:r>
                                <a:rPr lang="pt-BR" sz="16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𝐻𝐼𝑃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533B4AE9-0A71-488B-9DF6-89E8C2901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3192" y="3672526"/>
                <a:ext cx="1919935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B8D77018-5988-4323-9057-F653B9053B11}"/>
                  </a:ext>
                </a:extLst>
              </p:cNvPr>
              <p:cNvSpPr txBox="1"/>
              <p:nvPr/>
            </p:nvSpPr>
            <p:spPr>
              <a:xfrm>
                <a:off x="8365711" y="3738344"/>
                <a:ext cx="1111523" cy="4217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16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1600" b="0" i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a:rPr lang="pt-BR" sz="16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16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pt-BR" sz="16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6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𝑠𝑒𝑛</m:t>
                              </m:r>
                              <m:r>
                                <a:rPr lang="pt-BR" sz="16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16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pt-BR" sz="1600" b="0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pt-BR" sz="1600" b="0" i="0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pt-BR" sz="1600" b="0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B8D77018-5988-4323-9057-F653B9053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711" y="3738344"/>
                <a:ext cx="1111523" cy="421719"/>
              </a:xfrm>
              <a:prstGeom prst="rect">
                <a:avLst/>
              </a:prstGeom>
              <a:blipFill>
                <a:blip r:embed="rId7"/>
                <a:stretch>
                  <a:fillRect l="-4918" r="-1639" b="-115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16183D89-E5F4-423F-B6CC-FE86FC2B4B9F}"/>
              </a:ext>
            </a:extLst>
          </p:cNvPr>
          <p:cNvCxnSpPr>
            <a:cxnSpLocks/>
          </p:cNvCxnSpPr>
          <p:nvPr/>
        </p:nvCxnSpPr>
        <p:spPr>
          <a:xfrm flipH="1">
            <a:off x="1467031" y="5929179"/>
            <a:ext cx="175927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59BF68A4-62E0-4188-AE1A-EBAFFF5217CD}"/>
              </a:ext>
            </a:extLst>
          </p:cNvPr>
          <p:cNvCxnSpPr>
            <a:cxnSpLocks/>
          </p:cNvCxnSpPr>
          <p:nvPr/>
        </p:nvCxnSpPr>
        <p:spPr>
          <a:xfrm flipV="1">
            <a:off x="1467031" y="4787952"/>
            <a:ext cx="1759273" cy="11510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B85E9B9A-7D41-42AA-8BB9-01077557A732}"/>
              </a:ext>
            </a:extLst>
          </p:cNvPr>
          <p:cNvCxnSpPr>
            <a:cxnSpLocks/>
          </p:cNvCxnSpPr>
          <p:nvPr/>
        </p:nvCxnSpPr>
        <p:spPr>
          <a:xfrm>
            <a:off x="3226305" y="4788056"/>
            <a:ext cx="0" cy="11510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ângulo 24">
            <a:extLst>
              <a:ext uri="{FF2B5EF4-FFF2-40B4-BE49-F238E27FC236}">
                <a16:creationId xmlns:a16="http://schemas.microsoft.com/office/drawing/2014/main" id="{928913FC-6D43-4068-824A-D06A32B0A90D}"/>
              </a:ext>
            </a:extLst>
          </p:cNvPr>
          <p:cNvSpPr/>
          <p:nvPr/>
        </p:nvSpPr>
        <p:spPr>
          <a:xfrm>
            <a:off x="3126548" y="5861139"/>
            <a:ext cx="99758" cy="77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0BD90223-29E2-4CDA-80EF-81A0B2E1B9DE}"/>
              </a:ext>
            </a:extLst>
          </p:cNvPr>
          <p:cNvCxnSpPr>
            <a:cxnSpLocks/>
          </p:cNvCxnSpPr>
          <p:nvPr/>
        </p:nvCxnSpPr>
        <p:spPr>
          <a:xfrm>
            <a:off x="1467031" y="5938954"/>
            <a:ext cx="1787797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B39F20A4-0835-4570-920A-0AE8FD7187D1}"/>
              </a:ext>
            </a:extLst>
          </p:cNvPr>
          <p:cNvCxnSpPr>
            <a:cxnSpLocks/>
            <a:endCxn id="25" idx="3"/>
          </p:cNvCxnSpPr>
          <p:nvPr/>
        </p:nvCxnSpPr>
        <p:spPr>
          <a:xfrm>
            <a:off x="3226304" y="4788055"/>
            <a:ext cx="2" cy="111204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9">
            <a:extLst>
              <a:ext uri="{FF2B5EF4-FFF2-40B4-BE49-F238E27FC236}">
                <a16:creationId xmlns:a16="http://schemas.microsoft.com/office/drawing/2014/main" id="{80AB5E70-1561-49A1-BC20-598D4E4B2A7D}"/>
              </a:ext>
            </a:extLst>
          </p:cNvPr>
          <p:cNvSpPr/>
          <p:nvPr/>
        </p:nvSpPr>
        <p:spPr>
          <a:xfrm>
            <a:off x="1507218" y="4941524"/>
            <a:ext cx="1519707" cy="456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>
                <a:solidFill>
                  <a:srgbClr val="FF0000"/>
                </a:solidFill>
                <a:latin typeface="Lato" panose="020F0502020204030203" pitchFamily="34" charset="0"/>
              </a:rPr>
              <a:t>1</a:t>
            </a:r>
          </a:p>
        </p:txBody>
      </p:sp>
      <p:sp>
        <p:nvSpPr>
          <p:cNvPr id="29" name="Arco 28">
            <a:extLst>
              <a:ext uri="{FF2B5EF4-FFF2-40B4-BE49-F238E27FC236}">
                <a16:creationId xmlns:a16="http://schemas.microsoft.com/office/drawing/2014/main" id="{5548C4FD-958C-4A07-A7B8-DA3A332C5A6A}"/>
              </a:ext>
            </a:extLst>
          </p:cNvPr>
          <p:cNvSpPr/>
          <p:nvPr/>
        </p:nvSpPr>
        <p:spPr>
          <a:xfrm rot="655621">
            <a:off x="1648683" y="5706146"/>
            <a:ext cx="344026" cy="446065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4AD42AC1-1939-4625-8079-FDDC700A155B}"/>
              </a:ext>
            </a:extLst>
          </p:cNvPr>
          <p:cNvSpPr/>
          <p:nvPr/>
        </p:nvSpPr>
        <p:spPr>
          <a:xfrm>
            <a:off x="1342233" y="5470530"/>
            <a:ext cx="1528756" cy="456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rgbClr val="0070C0"/>
                </a:solidFill>
                <a:latin typeface="Lato" panose="020F0502020204030203" pitchFamily="34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C1C4F89-5C02-4588-9465-C34CE3E88CA1}"/>
                  </a:ext>
                </a:extLst>
              </p:cNvPr>
              <p:cNvSpPr txBox="1"/>
              <p:nvPr/>
            </p:nvSpPr>
            <p:spPr>
              <a:xfrm>
                <a:off x="3874780" y="4794000"/>
                <a:ext cx="1219757" cy="3533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pt-BR" sz="16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𝑠𝑒𝑛</m:t>
                    </m:r>
                    <m:r>
                      <a:rPr lang="pt-BR" sz="16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6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16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16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16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pt-BR" sz="16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pt-BR" sz="1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pt-BR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C1C4F89-5C02-4588-9465-C34CE3E88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4780" y="4794000"/>
                <a:ext cx="1219757" cy="353302"/>
              </a:xfrm>
              <a:prstGeom prst="rect">
                <a:avLst/>
              </a:prstGeom>
              <a:blipFill>
                <a:blip r:embed="rId8"/>
                <a:stretch>
                  <a:fillRect l="-9500" b="-155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o 30">
            <a:extLst>
              <a:ext uri="{FF2B5EF4-FFF2-40B4-BE49-F238E27FC236}">
                <a16:creationId xmlns:a16="http://schemas.microsoft.com/office/drawing/2014/main" id="{0431E372-671B-49B8-B710-98724362C4E6}"/>
              </a:ext>
            </a:extLst>
          </p:cNvPr>
          <p:cNvSpPr/>
          <p:nvPr/>
        </p:nvSpPr>
        <p:spPr>
          <a:xfrm rot="9485354">
            <a:off x="2959020" y="4683157"/>
            <a:ext cx="344026" cy="446065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9">
                <a:extLst>
                  <a:ext uri="{FF2B5EF4-FFF2-40B4-BE49-F238E27FC236}">
                    <a16:creationId xmlns:a16="http://schemas.microsoft.com/office/drawing/2014/main" id="{A6F3443D-3C43-4BB7-B0D4-A86A8FDB5744}"/>
                  </a:ext>
                </a:extLst>
              </p:cNvPr>
              <p:cNvSpPr/>
              <p:nvPr/>
            </p:nvSpPr>
            <p:spPr>
              <a:xfrm>
                <a:off x="2534369" y="4991039"/>
                <a:ext cx="985111" cy="445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9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pt-BR" sz="9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9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9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i="1" dirty="0">
                  <a:solidFill>
                    <a:srgbClr val="0070C0"/>
                  </a:solidFill>
                  <a:latin typeface="Lato" panose="020F0502020204030203"/>
                </a:endParaRPr>
              </a:p>
            </p:txBody>
          </p:sp>
        </mc:Choice>
        <mc:Fallback xmlns="">
          <p:sp>
            <p:nvSpPr>
              <p:cNvPr id="32" name="Rectangle 9">
                <a:extLst>
                  <a:ext uri="{FF2B5EF4-FFF2-40B4-BE49-F238E27FC236}">
                    <a16:creationId xmlns:a16="http://schemas.microsoft.com/office/drawing/2014/main" id="{A6F3443D-3C43-4BB7-B0D4-A86A8FDB57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369" y="4991039"/>
                <a:ext cx="985111" cy="4453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>
            <a:extLst>
              <a:ext uri="{FF2B5EF4-FFF2-40B4-BE49-F238E27FC236}">
                <a16:creationId xmlns:a16="http://schemas.microsoft.com/office/drawing/2014/main" id="{65B9D852-1452-4645-AA24-02A522D8CCF7}"/>
              </a:ext>
            </a:extLst>
          </p:cNvPr>
          <p:cNvSpPr txBox="1"/>
          <p:nvPr/>
        </p:nvSpPr>
        <p:spPr>
          <a:xfrm>
            <a:off x="3313651" y="5259897"/>
            <a:ext cx="419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0070C0"/>
                </a:solidFill>
                <a:latin typeface="Lato" panose="020F0502020204030203"/>
              </a:rPr>
              <a:t>k</a:t>
            </a:r>
            <a:endParaRPr lang="pt-BR" dirty="0">
              <a:solidFill>
                <a:srgbClr val="0070C0"/>
              </a:solidFill>
              <a:latin typeface="Lato" panose="020F0502020204030203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5021B59-4205-4B06-83DF-17F7F80F02B9}"/>
                  </a:ext>
                </a:extLst>
              </p:cNvPr>
              <p:cNvSpPr/>
              <p:nvPr/>
            </p:nvSpPr>
            <p:spPr>
              <a:xfrm>
                <a:off x="3775039" y="5270488"/>
                <a:ext cx="1673150" cy="40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pt-BR" sz="14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14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pt-BR" sz="14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pt-BR" sz="14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14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pt-BR" sz="14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pt-BR" sz="14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14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14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pt-BR" sz="1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1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1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pt-BR" sz="1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pt-BR" sz="1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pt-BR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5021B59-4205-4B06-83DF-17F7F80F02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039" y="5270488"/>
                <a:ext cx="1673150" cy="401457"/>
              </a:xfrm>
              <a:prstGeom prst="rect">
                <a:avLst/>
              </a:prstGeom>
              <a:blipFill>
                <a:blip r:embed="rId10"/>
                <a:stretch>
                  <a:fillRect l="-364" b="-15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>
            <a:extLst>
              <a:ext uri="{FF2B5EF4-FFF2-40B4-BE49-F238E27FC236}">
                <a16:creationId xmlns:a16="http://schemas.microsoft.com/office/drawing/2014/main" id="{62FB8162-4222-4103-A0FD-50AACB6838DF}"/>
              </a:ext>
            </a:extLst>
          </p:cNvPr>
          <p:cNvSpPr txBox="1"/>
          <p:nvPr/>
        </p:nvSpPr>
        <p:spPr>
          <a:xfrm>
            <a:off x="5852092" y="4743286"/>
            <a:ext cx="1673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i="1" dirty="0">
                <a:solidFill>
                  <a:srgbClr val="0070C0"/>
                </a:solidFill>
                <a:latin typeface="Lato" panose="020F0502020204030203"/>
              </a:rPr>
              <a:t>O que nos retorna a 2ª fórmula.</a:t>
            </a:r>
          </a:p>
        </p:txBody>
      </p:sp>
    </p:spTree>
    <p:extLst>
      <p:ext uri="{BB962C8B-B14F-4D97-AF65-F5344CB8AC3E}">
        <p14:creationId xmlns:p14="http://schemas.microsoft.com/office/powerpoint/2010/main" val="407623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 animBg="1"/>
      <p:bldP spid="7" grpId="0"/>
      <p:bldP spid="14" grpId="0"/>
      <p:bldP spid="16" grpId="0"/>
      <p:bldP spid="28" grpId="0"/>
      <p:bldP spid="30" grpId="0"/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8FDD45E-3172-4F7C-BAB0-266F3C5EC3B8}"/>
              </a:ext>
            </a:extLst>
          </p:cNvPr>
          <p:cNvSpPr/>
          <p:nvPr/>
        </p:nvSpPr>
        <p:spPr>
          <a:xfrm>
            <a:off x="1687691" y="617508"/>
            <a:ext cx="85355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C1153"/>
                </a:solidFill>
                <a:latin typeface="Lato" panose="020F0502020204030203" pitchFamily="34" charset="0"/>
              </a:rPr>
              <a:t>EQUAÇÕES TRIGONOMÉTRICAS QUE ENVOLVEM ARTIFÍCIOS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E2E0CF0-0593-441C-8814-DC0232710FC1}"/>
              </a:ext>
            </a:extLst>
          </p:cNvPr>
          <p:cNvSpPr txBox="1"/>
          <p:nvPr/>
        </p:nvSpPr>
        <p:spPr>
          <a:xfrm>
            <a:off x="1094819" y="2066014"/>
            <a:ext cx="8066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0C1153"/>
                </a:solidFill>
              </a:rPr>
              <a:t>Aqui, utilizaremos alguns artifícios matemáticos para podermos resolver equações trigonométricas, entre eles: uso de MMC, divisão e etc. A cada questão deixada, deixaremos a resolução junto. A dica de tentar resolver antes de ver a resolução segue válida.</a:t>
            </a:r>
          </a:p>
        </p:txBody>
      </p:sp>
    </p:spTree>
    <p:extLst>
      <p:ext uri="{BB962C8B-B14F-4D97-AF65-F5344CB8AC3E}">
        <p14:creationId xmlns:p14="http://schemas.microsoft.com/office/powerpoint/2010/main" val="286519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7658E5F-5043-4256-9C75-DC05D8EF6297}"/>
              </a:ext>
            </a:extLst>
          </p:cNvPr>
          <p:cNvSpPr/>
          <p:nvPr/>
        </p:nvSpPr>
        <p:spPr>
          <a:xfrm>
            <a:off x="-1" y="0"/>
            <a:ext cx="3053919" cy="679728"/>
          </a:xfrm>
          <a:prstGeom prst="rect">
            <a:avLst/>
          </a:prstGeom>
          <a:solidFill>
            <a:srgbClr val="0C115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ato" panose="020F0502020204030203" pitchFamily="34" charset="0"/>
              </a:rPr>
              <a:t>EXERCÍCIOS</a:t>
            </a:r>
          </a:p>
        </p:txBody>
      </p:sp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9">
                <a:extLst>
                  <a:ext uri="{FF2B5EF4-FFF2-40B4-BE49-F238E27FC236}">
                    <a16:creationId xmlns:a16="http://schemas.microsoft.com/office/drawing/2014/main" id="{964F1A51-00EA-4AB1-AD99-4A2EDE910878}"/>
                  </a:ext>
                </a:extLst>
              </p:cNvPr>
              <p:cNvSpPr/>
              <p:nvPr/>
            </p:nvSpPr>
            <p:spPr>
              <a:xfrm>
                <a:off x="241634" y="679728"/>
                <a:ext cx="8535558" cy="1181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pt-BR" sz="1600" b="0" i="0" dirty="0">
                    <a:solidFill>
                      <a:srgbClr val="0C1153"/>
                    </a:solidFill>
                    <a:effectLst/>
                    <a:latin typeface="Lato" panose="020F0502020204030203" pitchFamily="34" charset="0"/>
                  </a:rPr>
                  <a:t>Simplifique a expressão </a:t>
                </a:r>
                <a14:m>
                  <m:oMath xmlns:m="http://schemas.openxmlformats.org/officeDocument/2006/math">
                    <m:r>
                      <a:rPr lang="pt-BR" sz="1600" b="0" i="1" smtClean="0">
                        <a:solidFill>
                          <a:srgbClr val="0C1153"/>
                        </a:solidFill>
                        <a:effectLst/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sz="1600" b="0" i="1" smtClean="0">
                        <a:solidFill>
                          <a:srgbClr val="0C1153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1600" b="0" i="1" smtClean="0">
                            <a:solidFill>
                              <a:srgbClr val="0C1153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solidFill>
                              <a:srgbClr val="0C1153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𝑠𝑒𝑛</m:t>
                        </m:r>
                        <m:d>
                          <m:dPr>
                            <m:ctrlP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pt-BR" sz="1600" b="0" i="1" smtClean="0">
                            <a:solidFill>
                              <a:srgbClr val="0C1153"/>
                            </a:solidFill>
                            <a:effectLst/>
                            <a:latin typeface="Cambria Math" panose="02040503050406030204" pitchFamily="18" charset="0"/>
                          </a:rPr>
                          <m:t>.</m:t>
                        </m:r>
                        <m:func>
                          <m:funcPr>
                            <m:ctrlP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t-BR" sz="1600" b="0" i="0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cosse</m:t>
                            </m:r>
                            <m: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𝑐</m:t>
                            </m:r>
                          </m:fName>
                          <m:e>
                            <m:d>
                              <m:dPr>
                                <m:ctrlP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sz="1600" b="0" i="1" smtClean="0">
                                        <a:solidFill>
                                          <a:srgbClr val="0C115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600" b="0" i="1" smtClean="0">
                                        <a:solidFill>
                                          <a:srgbClr val="0C115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pt-BR" sz="1600" b="0" i="1" smtClean="0">
                                        <a:solidFill>
                                          <a:srgbClr val="0C115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t-BR" sz="1600" b="0" i="0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sz="1600" b="0" i="1" smtClean="0">
                                        <a:solidFill>
                                          <a:srgbClr val="0C115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600" b="0" i="1" smtClean="0">
                                        <a:solidFill>
                                          <a:srgbClr val="0C115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pt-BR" sz="1600" b="0" i="1" smtClean="0">
                                        <a:solidFill>
                                          <a:srgbClr val="0C115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pt-BR" sz="1600" b="0" i="1" smtClean="0">
                            <a:solidFill>
                              <a:srgbClr val="0C1153"/>
                            </a:solidFill>
                            <a:effectLst/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1600" b="0" i="1" smtClean="0">
                            <a:solidFill>
                              <a:srgbClr val="0C1153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𝑡𝑔</m:t>
                        </m:r>
                        <m:d>
                          <m:dPr>
                            <m:ctrlP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endParaRPr lang="en-US" sz="1600" dirty="0">
                  <a:solidFill>
                    <a:srgbClr val="0C1153"/>
                  </a:solidFill>
                  <a:latin typeface="Lato" panose="020F0502020204030203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:endParaRPr lang="en-US" sz="1200" dirty="0">
                  <a:solidFill>
                    <a:srgbClr val="0C1153"/>
                  </a:solidFill>
                  <a:latin typeface="Lato" panose="020F0502020204030203" pitchFamily="34" charset="0"/>
                </a:endParaRPr>
              </a:p>
            </p:txBody>
          </p:sp>
        </mc:Choice>
        <mc:Fallback xmlns="">
          <p:sp>
            <p:nvSpPr>
              <p:cNvPr id="6" name="Rectangle 9">
                <a:extLst>
                  <a:ext uri="{FF2B5EF4-FFF2-40B4-BE49-F238E27FC236}">
                    <a16:creationId xmlns:a16="http://schemas.microsoft.com/office/drawing/2014/main" id="{964F1A51-00EA-4AB1-AD99-4A2EDE9108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34" y="679728"/>
                <a:ext cx="8535558" cy="1181221"/>
              </a:xfrm>
              <a:prstGeom prst="rect">
                <a:avLst/>
              </a:prstGeom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13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7658E5F-5043-4256-9C75-DC05D8EF6297}"/>
              </a:ext>
            </a:extLst>
          </p:cNvPr>
          <p:cNvSpPr/>
          <p:nvPr/>
        </p:nvSpPr>
        <p:spPr>
          <a:xfrm>
            <a:off x="-1" y="0"/>
            <a:ext cx="3053919" cy="679728"/>
          </a:xfrm>
          <a:prstGeom prst="rect">
            <a:avLst/>
          </a:prstGeom>
          <a:solidFill>
            <a:srgbClr val="0C115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ato" panose="020F0502020204030203" pitchFamily="34" charset="0"/>
              </a:rPr>
              <a:t>EXERCÍCIOS</a:t>
            </a:r>
          </a:p>
        </p:txBody>
      </p:sp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9">
                <a:extLst>
                  <a:ext uri="{FF2B5EF4-FFF2-40B4-BE49-F238E27FC236}">
                    <a16:creationId xmlns:a16="http://schemas.microsoft.com/office/drawing/2014/main" id="{964F1A51-00EA-4AB1-AD99-4A2EDE910878}"/>
                  </a:ext>
                </a:extLst>
              </p:cNvPr>
              <p:cNvSpPr/>
              <p:nvPr/>
            </p:nvSpPr>
            <p:spPr>
              <a:xfrm>
                <a:off x="241634" y="679728"/>
                <a:ext cx="8535558" cy="4920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pt-BR" sz="1600" b="0" i="0" dirty="0">
                    <a:solidFill>
                      <a:srgbClr val="0C1153"/>
                    </a:solidFill>
                    <a:effectLst/>
                    <a:latin typeface="Lato" panose="020F0502020204030203" pitchFamily="34" charset="0"/>
                  </a:rPr>
                  <a:t>Simplifique a expressão </a:t>
                </a:r>
                <a14:m>
                  <m:oMath xmlns:m="http://schemas.openxmlformats.org/officeDocument/2006/math">
                    <m:r>
                      <a:rPr lang="pt-BR" sz="1600" b="0" i="1" smtClean="0">
                        <a:solidFill>
                          <a:srgbClr val="0C1153"/>
                        </a:solidFill>
                        <a:effectLst/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sz="1600" b="0" i="1" smtClean="0">
                        <a:solidFill>
                          <a:srgbClr val="0C1153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1600" b="0" i="1" smtClean="0">
                            <a:solidFill>
                              <a:srgbClr val="0C1153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solidFill>
                              <a:srgbClr val="0C1153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𝑠𝑒𝑛</m:t>
                        </m:r>
                        <m:d>
                          <m:dPr>
                            <m:ctrlP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pt-BR" sz="1600" b="0" i="1" smtClean="0">
                            <a:solidFill>
                              <a:srgbClr val="0C1153"/>
                            </a:solidFill>
                            <a:effectLst/>
                            <a:latin typeface="Cambria Math" panose="02040503050406030204" pitchFamily="18" charset="0"/>
                          </a:rPr>
                          <m:t>.</m:t>
                        </m:r>
                        <m:func>
                          <m:funcPr>
                            <m:ctrlP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t-BR" sz="1600" b="0" i="0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cosse</m:t>
                            </m:r>
                            <m: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𝑐</m:t>
                            </m:r>
                          </m:fName>
                          <m:e>
                            <m:d>
                              <m:dPr>
                                <m:ctrlP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sz="1600" b="0" i="1" smtClean="0">
                                        <a:solidFill>
                                          <a:srgbClr val="0C115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600" b="0" i="1" smtClean="0">
                                        <a:solidFill>
                                          <a:srgbClr val="0C115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pt-BR" sz="1600" b="0" i="1" smtClean="0">
                                        <a:solidFill>
                                          <a:srgbClr val="0C115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t-BR" sz="1600" b="0" i="0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sz="1600" b="0" i="1" smtClean="0">
                                        <a:solidFill>
                                          <a:srgbClr val="0C115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600" b="0" i="1" smtClean="0">
                                        <a:solidFill>
                                          <a:srgbClr val="0C115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pt-BR" sz="1600" b="0" i="1" smtClean="0">
                                        <a:solidFill>
                                          <a:srgbClr val="0C115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pt-BR" sz="1600" b="0" i="1" smtClean="0">
                            <a:solidFill>
                              <a:srgbClr val="0C1153"/>
                            </a:solidFill>
                            <a:effectLst/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1600" b="0" i="1" smtClean="0">
                            <a:solidFill>
                              <a:srgbClr val="0C1153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𝑡𝑔</m:t>
                        </m:r>
                        <m:d>
                          <m:dPr>
                            <m:ctrlP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pt-BR" sz="1600" b="0" i="1" smtClean="0">
                                    <a:solidFill>
                                      <a:srgbClr val="0C115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sz="1600" b="0" i="1" smtClean="0">
                                <a:solidFill>
                                  <a:srgbClr val="0C115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endParaRPr lang="en-US" sz="1600" dirty="0">
                  <a:solidFill>
                    <a:srgbClr val="0C1153"/>
                  </a:solidFill>
                  <a:latin typeface="Lato" panose="020F0502020204030203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𝑠𝑒𝑛</m:t>
                    </m:r>
                    <m:d>
                      <m:dPr>
                        <m:ctrlPr>
                          <a:rPr lang="pt-BR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pt-BR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pt-BR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Lato" panose="020F0502020204030203" pitchFamily="34" charset="0"/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1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pt-BR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Lato" panose="020F0502020204030203" pitchFamily="34" charset="0"/>
                  </a:rPr>
                  <a:t> //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1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pt-BR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1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1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pt-BR" sz="1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pt-BR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Lato" panose="020F0502020204030203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pt-BR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𝑠𝑒𝑛</m:t>
                    </m:r>
                    <m:d>
                      <m:dPr>
                        <m:ctrlPr>
                          <a:rPr lang="pt-BR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Lato" panose="020F0502020204030203" pitchFamily="34" charset="0"/>
                  </a:rPr>
                  <a:t> //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1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cosse</m:t>
                        </m:r>
                        <m:r>
                          <a:rPr lang="pt-BR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fName>
                      <m:e>
                        <m:d>
                          <m:dPr>
                            <m:ctrlPr>
                              <a:rPr lang="pt-BR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1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1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pt-BR" sz="1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pt-BR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Lato" panose="020F0502020204030203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𝑠𝑒𝑛</m:t>
                        </m:r>
                        <m:r>
                          <a:rPr lang="pt-BR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f>
                          <m:fPr>
                            <m:ctrlPr>
                              <a:rPr lang="pt-BR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pt-BR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pt-BR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Lato" panose="020F0502020204030203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pt-BR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t-BR" sz="1600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pt-BR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Lato" panose="020F0502020204030203" pitchFamily="34" charset="0"/>
                  </a:rPr>
                  <a:t> // </a:t>
                </a:r>
                <a14:m>
                  <m:oMath xmlns:m="http://schemas.openxmlformats.org/officeDocument/2006/math">
                    <m:r>
                      <a:rPr lang="pt-BR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𝑡𝑔</m:t>
                    </m:r>
                    <m:d>
                      <m:dPr>
                        <m:ctrlPr>
                          <a:rPr lang="pt-BR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pt-BR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pt-BR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Lato" panose="020F0502020204030203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12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co</m:t>
                    </m:r>
                    <m:r>
                      <a:rPr lang="pt-BR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pt-BR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⁡(</m:t>
                    </m:r>
                    <m:r>
                      <a:rPr lang="pt-BR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Lato" panose="020F0502020204030203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1200" dirty="0">
                  <a:solidFill>
                    <a:srgbClr val="FF0000"/>
                  </a:solidFill>
                  <a:latin typeface="Lato" panose="020F0502020204030203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200" dirty="0">
                    <a:solidFill>
                      <a:srgbClr val="FF0000"/>
                    </a:solidFill>
                    <a:latin typeface="Lato" panose="020F0502020204030203" pitchFamily="34" charset="0"/>
                  </a:rPr>
                  <a:t>Na parte do numerador, fazemos as substituições e temos: 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pt-BR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1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pt-BR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Lato" panose="020F0502020204030203" pitchFamily="34" charset="0"/>
                  </a:rPr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pt-BR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t-BR" sz="1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pt-BR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Lato" panose="020F0502020204030203" pitchFamily="34" charset="0"/>
                  </a:rPr>
                  <a:t> = 1.</a:t>
                </a:r>
              </a:p>
              <a:p>
                <a:pPr>
                  <a:lnSpc>
                    <a:spcPct val="150000"/>
                  </a:lnSpc>
                </a:pPr>
                <a:endParaRPr lang="en-US" sz="1200" dirty="0">
                  <a:solidFill>
                    <a:srgbClr val="FF0000"/>
                  </a:solidFill>
                  <a:latin typeface="Lato" panose="020F0502020204030203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200" dirty="0">
                    <a:solidFill>
                      <a:srgbClr val="FF0000"/>
                    </a:solidFill>
                    <a:latin typeface="Lato" panose="020F0502020204030203" pitchFamily="34" charset="0"/>
                  </a:rPr>
                  <a:t>No demonimador: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𝑠𝑒𝑛</m:t>
                    </m:r>
                    <m:d>
                      <m:dPr>
                        <m:ctrlPr>
                          <a:rPr lang="pt-BR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pt-BR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pt-BR" sz="12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12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co</m:t>
                    </m:r>
                    <m:r>
                      <a:rPr lang="pt-BR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pt-BR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⁡(</m:t>
                    </m:r>
                    <m:r>
                      <a:rPr lang="pt-BR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Lato" panose="020F0502020204030203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pt-BR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𝑠𝑒𝑛</m:t>
                    </m:r>
                    <m:d>
                      <m:dPr>
                        <m:ctrlPr>
                          <a:rPr lang="pt-BR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pt-BR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pt-BR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pt-BR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pt-BR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pt-BR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𝑠𝑒𝑛</m:t>
                        </m:r>
                        <m:r>
                          <a:rPr lang="pt-BR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Lato" panose="020F0502020204030203" pitchFamily="34" charset="0"/>
                  </a:rPr>
                  <a:t> = cos (x)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200" dirty="0">
                    <a:solidFill>
                      <a:srgbClr val="FF0000"/>
                    </a:solidFill>
                    <a:latin typeface="Lato" panose="020F0502020204030203" pitchFamily="34" charset="0"/>
                  </a:rPr>
                  <a:t>Portanto, a expressão simplificada fica:</a:t>
                </a:r>
              </a:p>
              <a:p>
                <a:pPr lvl="1">
                  <a:lnSpc>
                    <a:spcPct val="150000"/>
                  </a:lnSpc>
                </a:pPr>
                <a:endParaRPr lang="en-US" sz="1200" dirty="0">
                  <a:solidFill>
                    <a:srgbClr val="FF0000"/>
                  </a:solidFill>
                  <a:latin typeface="Lato" panose="020F0502020204030203" pitchFamily="34" charset="0"/>
                </a:endParaRPr>
              </a:p>
              <a:p>
                <a:pPr lvl="3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pt-BR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t-BR" sz="1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pt-BR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pt-BR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Lato" panose="020F0502020204030203" pitchFamily="34" charset="0"/>
                  </a:rPr>
                  <a:t> = sec(x)</a:t>
                </a: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:endParaRPr lang="en-US" sz="1200" dirty="0">
                  <a:solidFill>
                    <a:srgbClr val="0C1153"/>
                  </a:solidFill>
                  <a:latin typeface="Lato" panose="020F0502020204030203" pitchFamily="34" charset="0"/>
                </a:endParaRPr>
              </a:p>
            </p:txBody>
          </p:sp>
        </mc:Choice>
        <mc:Fallback xmlns="">
          <p:sp>
            <p:nvSpPr>
              <p:cNvPr id="6" name="Rectangle 9">
                <a:extLst>
                  <a:ext uri="{FF2B5EF4-FFF2-40B4-BE49-F238E27FC236}">
                    <a16:creationId xmlns:a16="http://schemas.microsoft.com/office/drawing/2014/main" id="{964F1A51-00EA-4AB1-AD99-4A2EDE9108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34" y="679728"/>
                <a:ext cx="8535558" cy="4920065"/>
              </a:xfrm>
              <a:prstGeom prst="rect">
                <a:avLst/>
              </a:prstGeom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499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8B69EF2-0AE9-4FF5-B5A4-9C2506D52BAB}"/>
              </a:ext>
            </a:extLst>
          </p:cNvPr>
          <p:cNvSpPr/>
          <p:nvPr/>
        </p:nvSpPr>
        <p:spPr>
          <a:xfrm>
            <a:off x="2590799" y="2894879"/>
            <a:ext cx="71752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/>
          </a:p>
          <a:p>
            <a:endParaRPr lang="pt-BR" b="0"/>
          </a:p>
          <a:p>
            <a:endParaRPr lang="pt-BR"/>
          </a:p>
          <a:p>
            <a:endParaRPr lang="pt-BR" b="0"/>
          </a:p>
          <a:p>
            <a:r>
              <a:rPr lang="pt-BR" b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8C07FC0A-C11C-4BDA-9CF4-12C75DF779F5}"/>
                  </a:ext>
                </a:extLst>
              </p:cNvPr>
              <p:cNvSpPr/>
              <p:nvPr/>
            </p:nvSpPr>
            <p:spPr>
              <a:xfrm>
                <a:off x="575431" y="2026196"/>
                <a:ext cx="717524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/>
                  <a:t>Prove que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i="0" smtClea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dirty="0"/>
                  <a:t> + 1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i="0" smtClean="0">
                            <a:latin typeface="Cambria Math" panose="02040503050406030204" pitchFamily="18" charset="0"/>
                          </a:rPr>
                          <m:t>sec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pt-BR" dirty="0"/>
              </a:p>
              <a:p>
                <a:endParaRPr lang="pt-BR" dirty="0"/>
              </a:p>
              <a:p>
                <a:endParaRPr lang="pt-BR" b="0" dirty="0"/>
              </a:p>
              <a:p>
                <a:r>
                  <a:rPr lang="pt-BR" b="0" dirty="0"/>
                  <a:t> </a:t>
                </a:r>
              </a:p>
            </p:txBody>
          </p:sp>
        </mc:Choice>
        <mc:Fallback xmlns=""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8C07FC0A-C11C-4BDA-9CF4-12C75DF779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31" y="2026196"/>
                <a:ext cx="7175249" cy="1200329"/>
              </a:xfrm>
              <a:prstGeom prst="rect">
                <a:avLst/>
              </a:prstGeom>
              <a:blipFill>
                <a:blip r:embed="rId2"/>
                <a:stretch>
                  <a:fillRect l="-680" t="-25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1">
            <a:extLst>
              <a:ext uri="{FF2B5EF4-FFF2-40B4-BE49-F238E27FC236}">
                <a16:creationId xmlns:a16="http://schemas.microsoft.com/office/drawing/2014/main" id="{19D78FAD-E0E9-4C4A-89F0-D933D25BB90B}"/>
              </a:ext>
            </a:extLst>
          </p:cNvPr>
          <p:cNvSpPr/>
          <p:nvPr/>
        </p:nvSpPr>
        <p:spPr>
          <a:xfrm>
            <a:off x="-1" y="0"/>
            <a:ext cx="3053919" cy="679728"/>
          </a:xfrm>
          <a:prstGeom prst="rect">
            <a:avLst/>
          </a:prstGeom>
          <a:solidFill>
            <a:srgbClr val="0C115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ato" panose="020F0502020204030203" pitchFamily="34" charset="0"/>
              </a:rPr>
              <a:t>EXERCÍCIOS</a:t>
            </a:r>
          </a:p>
        </p:txBody>
      </p:sp>
    </p:spTree>
    <p:extLst>
      <p:ext uri="{BB962C8B-B14F-4D97-AF65-F5344CB8AC3E}">
        <p14:creationId xmlns:p14="http://schemas.microsoft.com/office/powerpoint/2010/main" val="393655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8B69EF2-0AE9-4FF5-B5A4-9C2506D52BAB}"/>
              </a:ext>
            </a:extLst>
          </p:cNvPr>
          <p:cNvSpPr/>
          <p:nvPr/>
        </p:nvSpPr>
        <p:spPr>
          <a:xfrm>
            <a:off x="2590799" y="2894879"/>
            <a:ext cx="71752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/>
          </a:p>
          <a:p>
            <a:endParaRPr lang="pt-BR" b="0"/>
          </a:p>
          <a:p>
            <a:endParaRPr lang="pt-BR"/>
          </a:p>
          <a:p>
            <a:endParaRPr lang="pt-BR" b="0"/>
          </a:p>
          <a:p>
            <a:r>
              <a:rPr lang="pt-BR" b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8C07FC0A-C11C-4BDA-9CF4-12C75DF779F5}"/>
                  </a:ext>
                </a:extLst>
              </p:cNvPr>
              <p:cNvSpPr/>
              <p:nvPr/>
            </p:nvSpPr>
            <p:spPr>
              <a:xfrm>
                <a:off x="575431" y="2026196"/>
                <a:ext cx="7175249" cy="2447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/>
                  <a:t>Prove que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i="0" smtClea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dirty="0"/>
                  <a:t> + 1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i="0" smtClean="0">
                            <a:latin typeface="Cambria Math" panose="02040503050406030204" pitchFamily="18" charset="0"/>
                          </a:rPr>
                          <m:t>sec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pt-BR" dirty="0"/>
              </a:p>
              <a:p>
                <a:endParaRPr lang="pt-BR" b="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dirty="0">
                    <a:solidFill>
                      <a:srgbClr val="FF0000"/>
                    </a:solidFill>
                  </a:rPr>
                  <a:t> 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se</m:t>
                        </m:r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pt-BR" dirty="0">
                    <a:solidFill>
                      <a:srgbClr val="FF0000"/>
                    </a:solidFill>
                  </a:rPr>
                  <a:t>; Como temos essa relação fundamental, basta que façamos a divisão de toda equação por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i="1" dirty="0">
                    <a:solidFill>
                      <a:srgbClr val="FF0000"/>
                    </a:solidFill>
                  </a:rPr>
                  <a:t> </a:t>
                </a:r>
                <a:r>
                  <a:rPr lang="pt-BR" dirty="0">
                    <a:solidFill>
                      <a:srgbClr val="FF0000"/>
                    </a:solidFill>
                  </a:rPr>
                  <a:t>e daí teremos a nossa prova</a:t>
                </a:r>
                <a:endParaRPr lang="pt-BR" dirty="0"/>
              </a:p>
              <a:p>
                <a:endParaRPr lang="pt-BR" b="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pt-BR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²⁡</m:t>
                        </m:r>
                        <m:r>
                          <a:rPr lang="pt-BR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pt-BR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pt-BR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²⁡</m:t>
                        </m:r>
                        <m:r>
                          <a:rPr lang="pt-BR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pt-BR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>
                    <a:solidFill>
                      <a:srgbClr val="FF0000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𝑠𝑒𝑛</m:t>
                        </m:r>
                        <m:r>
                          <a:rPr lang="pt-BR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²⁡</m:t>
                        </m:r>
                        <m:r>
                          <a:rPr lang="pt-BR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pt-BR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</m:t>
                        </m:r>
                        <m:sSup>
                          <m:sSupPr>
                            <m:ctrlPr>
                              <a:rPr lang="pt-BR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pt-BR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</m:t>
                        </m:r>
                        <m:sSup>
                          <m:sSupPr>
                            <m:ctrlPr>
                              <a:rPr lang="pt-BR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pt-BR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dirty="0"/>
                  <a:t> 	 </a:t>
                </a:r>
                <a:r>
                  <a:rPr lang="pt-BR" dirty="0">
                    <a:solidFill>
                      <a:srgbClr val="FF0000"/>
                    </a:solidFill>
                  </a:rPr>
                  <a:t>1 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sec</m:t>
                        </m:r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pt-BR" dirty="0"/>
              </a:p>
              <a:p>
                <a:endParaRPr lang="pt-BR" b="0" dirty="0"/>
              </a:p>
              <a:p>
                <a:r>
                  <a:rPr lang="pt-BR" b="0" dirty="0"/>
                  <a:t> </a:t>
                </a:r>
              </a:p>
            </p:txBody>
          </p:sp>
        </mc:Choice>
        <mc:Fallback xmlns=""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8C07FC0A-C11C-4BDA-9CF4-12C75DF779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31" y="2026196"/>
                <a:ext cx="7175249" cy="2447529"/>
              </a:xfrm>
              <a:prstGeom prst="rect">
                <a:avLst/>
              </a:prstGeom>
              <a:blipFill>
                <a:blip r:embed="rId3"/>
                <a:stretch>
                  <a:fillRect l="-680" t="-124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FEA9193E-6E30-46A7-B182-D9EEA319A2E1}"/>
              </a:ext>
            </a:extLst>
          </p:cNvPr>
          <p:cNvSpPr/>
          <p:nvPr/>
        </p:nvSpPr>
        <p:spPr>
          <a:xfrm>
            <a:off x="2839919" y="3603280"/>
            <a:ext cx="360726" cy="235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ctangle 21">
            <a:extLst>
              <a:ext uri="{FF2B5EF4-FFF2-40B4-BE49-F238E27FC236}">
                <a16:creationId xmlns:a16="http://schemas.microsoft.com/office/drawing/2014/main" id="{19D78FAD-E0E9-4C4A-89F0-D933D25BB90B}"/>
              </a:ext>
            </a:extLst>
          </p:cNvPr>
          <p:cNvSpPr/>
          <p:nvPr/>
        </p:nvSpPr>
        <p:spPr>
          <a:xfrm>
            <a:off x="-1" y="0"/>
            <a:ext cx="3053919" cy="679728"/>
          </a:xfrm>
          <a:prstGeom prst="rect">
            <a:avLst/>
          </a:prstGeom>
          <a:solidFill>
            <a:srgbClr val="0C115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ato" panose="020F0502020204030203" pitchFamily="34" charset="0"/>
              </a:rPr>
              <a:t>EXERCÍCIOS</a:t>
            </a:r>
          </a:p>
        </p:txBody>
      </p:sp>
    </p:spTree>
    <p:extLst>
      <p:ext uri="{BB962C8B-B14F-4D97-AF65-F5344CB8AC3E}">
        <p14:creationId xmlns:p14="http://schemas.microsoft.com/office/powerpoint/2010/main" val="118347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18B69EF2-0AE9-4FF5-B5A4-9C2506D52BAB}"/>
                  </a:ext>
                </a:extLst>
              </p:cNvPr>
              <p:cNvSpPr/>
              <p:nvPr/>
            </p:nvSpPr>
            <p:spPr>
              <a:xfrm>
                <a:off x="660720" y="1773334"/>
                <a:ext cx="7175249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b="0" dirty="0"/>
                  <a:t>Resolva a equação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</a:rPr>
                      <m:t>sen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²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b="0" dirty="0"/>
                  <a:t> + 4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dirty="0"/>
                  <a:t> = - 4</a:t>
                </a:r>
              </a:p>
              <a:p>
                <a:endParaRPr lang="pt-BR" sz="1600" i="1" dirty="0">
                  <a:solidFill>
                    <a:srgbClr val="FF0000"/>
                  </a:solidFill>
                  <a:latin typeface="Lato" panose="020F0502020204030203"/>
                </a:endParaRPr>
              </a:p>
              <a:p>
                <a:endParaRPr lang="pt-BR" dirty="0"/>
              </a:p>
              <a:p>
                <a:endParaRPr lang="pt-BR" b="0" dirty="0"/>
              </a:p>
              <a:p>
                <a:r>
                  <a:rPr lang="pt-BR" b="0" dirty="0"/>
                  <a:t> </a:t>
                </a:r>
              </a:p>
            </p:txBody>
          </p:sp>
        </mc:Choice>
        <mc:Fallback xmlns="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18B69EF2-0AE9-4FF5-B5A4-9C2506D52B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720" y="1773334"/>
                <a:ext cx="7175249" cy="1446550"/>
              </a:xfrm>
              <a:prstGeom prst="rect">
                <a:avLst/>
              </a:prstGeom>
              <a:blipFill>
                <a:blip r:embed="rId2"/>
                <a:stretch>
                  <a:fillRect l="-680" t="-253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1">
            <a:extLst>
              <a:ext uri="{FF2B5EF4-FFF2-40B4-BE49-F238E27FC236}">
                <a16:creationId xmlns:a16="http://schemas.microsoft.com/office/drawing/2014/main" id="{A3D73255-B45B-4815-B00D-42576414D11E}"/>
              </a:ext>
            </a:extLst>
          </p:cNvPr>
          <p:cNvSpPr/>
          <p:nvPr/>
        </p:nvSpPr>
        <p:spPr>
          <a:xfrm>
            <a:off x="-1" y="0"/>
            <a:ext cx="3053919" cy="679728"/>
          </a:xfrm>
          <a:prstGeom prst="rect">
            <a:avLst/>
          </a:prstGeom>
          <a:solidFill>
            <a:srgbClr val="0C115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ato" panose="020F0502020204030203" pitchFamily="34" charset="0"/>
              </a:rPr>
              <a:t>EXERCÍCIOS</a:t>
            </a:r>
          </a:p>
        </p:txBody>
      </p:sp>
    </p:spTree>
    <p:extLst>
      <p:ext uri="{BB962C8B-B14F-4D97-AF65-F5344CB8AC3E}">
        <p14:creationId xmlns:p14="http://schemas.microsoft.com/office/powerpoint/2010/main" val="240316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18B69EF2-0AE9-4FF5-B5A4-9C2506D52BAB}"/>
                  </a:ext>
                </a:extLst>
              </p:cNvPr>
              <p:cNvSpPr/>
              <p:nvPr/>
            </p:nvSpPr>
            <p:spPr>
              <a:xfrm>
                <a:off x="660720" y="1773334"/>
                <a:ext cx="7175249" cy="46782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b="0" dirty="0"/>
                  <a:t>Resolva a equação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</a:rPr>
                      <m:t>sen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²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b="0" dirty="0"/>
                  <a:t> + 4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dirty="0"/>
                  <a:t> = - 4</a:t>
                </a:r>
              </a:p>
              <a:p>
                <a:endParaRPr lang="pt-BR" dirty="0"/>
              </a:p>
              <a:p>
                <a:r>
                  <a:rPr lang="pt-BR" sz="1600" i="1" dirty="0">
                    <a:solidFill>
                      <a:srgbClr val="FF0000"/>
                    </a:solidFill>
                    <a:latin typeface="Lato" panose="020F0502020204030203"/>
                  </a:rPr>
                  <a:t>pela relação fundamental da trigonometria, sabemos que:</a:t>
                </a:r>
              </a:p>
              <a:p>
                <a:r>
                  <a:rPr lang="pt-BR" sz="1600" i="1" dirty="0">
                    <a:solidFill>
                      <a:srgbClr val="FF0000"/>
                    </a:solidFill>
                    <a:latin typeface="Lato" panose="020F0502020204030203"/>
                  </a:rPr>
                  <a:t>sen²(x) + cos²(x) = 1, logo sen²(x) = 1 - cos²(x), substituímos sen²(x) na equação.</a:t>
                </a:r>
              </a:p>
              <a:p>
                <a:r>
                  <a:rPr lang="pt-BR" sz="1600" i="1" dirty="0">
                    <a:solidFill>
                      <a:srgbClr val="FF0000"/>
                    </a:solidFill>
                    <a:latin typeface="Lato" panose="020F0502020204030203"/>
                  </a:rPr>
                  <a:t>Logo: 1 - cos²(x) + 4cos(x) = -4</a:t>
                </a:r>
              </a:p>
              <a:p>
                <a:r>
                  <a:rPr lang="pt-BR" sz="1600" i="1" dirty="0">
                    <a:solidFill>
                      <a:srgbClr val="FF0000"/>
                    </a:solidFill>
                    <a:latin typeface="Lato" panose="020F0502020204030203"/>
                  </a:rPr>
                  <a:t>Rearrumando os termos: cos²(x) - 4cos(x) - 5 = 0.</a:t>
                </a:r>
              </a:p>
              <a:p>
                <a:r>
                  <a:rPr lang="pt-BR" sz="1600" i="1" dirty="0">
                    <a:solidFill>
                      <a:srgbClr val="FF0000"/>
                    </a:solidFill>
                    <a:latin typeface="Lato" panose="020F0502020204030203"/>
                  </a:rPr>
                  <a:t>Fazendo cos(x) = y,  y²-4y-5 = 0.</a:t>
                </a:r>
              </a:p>
              <a:p>
                <a:r>
                  <a:rPr lang="pt-BR" sz="1600" i="1" dirty="0">
                    <a:solidFill>
                      <a:srgbClr val="FF0000"/>
                    </a:solidFill>
                    <a:latin typeface="Lato" panose="020F0502020204030203"/>
                  </a:rPr>
                  <a:t>Resolvendo esta equação de segundo grau, temos: y’ = -1 ou y’’ = 5.</a:t>
                </a:r>
                <a:br>
                  <a:rPr lang="pt-BR" sz="1600" i="1" dirty="0">
                    <a:solidFill>
                      <a:srgbClr val="FF0000"/>
                    </a:solidFill>
                    <a:latin typeface="Lato" panose="020F0502020204030203"/>
                  </a:rPr>
                </a:br>
                <a:r>
                  <a:rPr lang="pt-BR" sz="1600" i="1" dirty="0">
                    <a:solidFill>
                      <a:srgbClr val="FF0000"/>
                    </a:solidFill>
                    <a:latin typeface="Lato" panose="020F0502020204030203"/>
                  </a:rPr>
                  <a:t>Logo, cos x = -1, portanto, x = 180°</a:t>
                </a:r>
              </a:p>
              <a:p>
                <a:r>
                  <a:rPr lang="pt-BR" sz="1600" i="1" dirty="0">
                    <a:solidFill>
                      <a:srgbClr val="FF0000"/>
                    </a:solidFill>
                    <a:latin typeface="Lato" panose="020F0502020204030203"/>
                  </a:rPr>
                  <a:t>Não é possível adotarmos o valor de y = 5, pelo fato da função cosseno apenas admitir valores entre -1 e 1.</a:t>
                </a:r>
              </a:p>
              <a:p>
                <a:r>
                  <a:rPr lang="pt-BR" sz="1600" i="1" dirty="0">
                    <a:solidFill>
                      <a:srgbClr val="FF0000"/>
                    </a:solidFill>
                    <a:latin typeface="Lato" panose="020F0502020204030203"/>
                  </a:rPr>
                  <a:t>De modo geral, têm-se a resposta: </a:t>
                </a:r>
                <a14:m>
                  <m:oMath xmlns:m="http://schemas.openxmlformats.org/officeDocument/2006/math">
                    <m:r>
                      <a:rPr lang="pt-BR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= </a:t>
                </a:r>
                <a:r>
                  <a:rPr lang="el-GR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π</a:t>
                </a:r>
                <a:r>
                  <a:rPr lang="pt-BR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+ 2k</a:t>
                </a:r>
                <a:r>
                  <a:rPr lang="el-GR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π</a:t>
                </a:r>
                <a:r>
                  <a:rPr lang="pt-BR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, onde k  é um valor inteiro que poderá variar. Por exemplo, para qualquer valor de k, o ângulo será um </a:t>
                </a:r>
                <a:r>
                  <a:rPr lang="pt-BR" sz="1600" i="1" dirty="0" err="1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múltipli</a:t>
                </a:r>
                <a:r>
                  <a:rPr lang="pt-BR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de 180º (</a:t>
                </a:r>
                <a:r>
                  <a:rPr lang="el-GR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π</a:t>
                </a:r>
                <a:r>
                  <a:rPr lang="pt-BR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)</a:t>
                </a:r>
              </a:p>
              <a:p>
                <a:endParaRPr lang="pt-BR" sz="1600" i="1" dirty="0">
                  <a:solidFill>
                    <a:srgbClr val="FF0000"/>
                  </a:solidFill>
                  <a:latin typeface="Lato" panose="020F0502020204030203"/>
                </a:endParaRPr>
              </a:p>
              <a:p>
                <a:endParaRPr lang="pt-BR" dirty="0"/>
              </a:p>
              <a:p>
                <a:endParaRPr lang="pt-BR" b="0" dirty="0"/>
              </a:p>
              <a:p>
                <a:r>
                  <a:rPr lang="pt-BR" b="0" dirty="0"/>
                  <a:t> </a:t>
                </a:r>
              </a:p>
            </p:txBody>
          </p:sp>
        </mc:Choice>
        <mc:Fallback xmlns="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18B69EF2-0AE9-4FF5-B5A4-9C2506D52B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720" y="1773334"/>
                <a:ext cx="7175249" cy="4678204"/>
              </a:xfrm>
              <a:prstGeom prst="rect">
                <a:avLst/>
              </a:prstGeom>
              <a:blipFill>
                <a:blip r:embed="rId2"/>
                <a:stretch>
                  <a:fillRect l="-680" t="-7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1">
            <a:extLst>
              <a:ext uri="{FF2B5EF4-FFF2-40B4-BE49-F238E27FC236}">
                <a16:creationId xmlns:a16="http://schemas.microsoft.com/office/drawing/2014/main" id="{A3D73255-B45B-4815-B00D-42576414D11E}"/>
              </a:ext>
            </a:extLst>
          </p:cNvPr>
          <p:cNvSpPr/>
          <p:nvPr/>
        </p:nvSpPr>
        <p:spPr>
          <a:xfrm>
            <a:off x="-1" y="0"/>
            <a:ext cx="3053919" cy="679728"/>
          </a:xfrm>
          <a:prstGeom prst="rect">
            <a:avLst/>
          </a:prstGeom>
          <a:solidFill>
            <a:srgbClr val="0C115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ato" panose="020F0502020204030203" pitchFamily="34" charset="0"/>
              </a:rPr>
              <a:t>EXERCÍCIOS</a:t>
            </a:r>
          </a:p>
        </p:txBody>
      </p:sp>
    </p:spTree>
    <p:extLst>
      <p:ext uri="{BB962C8B-B14F-4D97-AF65-F5344CB8AC3E}">
        <p14:creationId xmlns:p14="http://schemas.microsoft.com/office/powerpoint/2010/main" val="176439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18B69EF2-0AE9-4FF5-B5A4-9C2506D52BAB}"/>
                  </a:ext>
                </a:extLst>
              </p:cNvPr>
              <p:cNvSpPr/>
              <p:nvPr/>
            </p:nvSpPr>
            <p:spPr>
              <a:xfrm>
                <a:off x="962724" y="2060482"/>
                <a:ext cx="7175249" cy="36933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pt-BR" b="0" dirty="0"/>
                  <a:t>Resolva a equação </a:t>
                </a:r>
                <a14:m>
                  <m:oMath xmlns:m="http://schemas.openxmlformats.org/officeDocument/2006/math">
                    <m:r>
                      <a:rPr lang="pt-BR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²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b="0" dirty="0"/>
                  <a:t> 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sen</m:t>
                        </m:r>
                      </m:fName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dirty="0"/>
                  <a:t> - 1 = 0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pt-BR" dirty="0"/>
                  <a:t>Resolva a equação </a:t>
                </a:r>
                <a14:m>
                  <m:oMath xmlns:m="http://schemas.openxmlformats.org/officeDocument/2006/math">
                    <m:r>
                      <a:rPr lang="pt-BR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</a:rPr>
                      <m:t>cos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²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dirty="0"/>
                  <a:t> - </a:t>
                </a:r>
                <a14:m>
                  <m:oMath xmlns:m="http://schemas.openxmlformats.org/officeDocument/2006/math">
                    <m:r>
                      <a:rPr lang="pt-BR" b="0" i="0" smtClean="0">
                        <a:latin typeface="Cambria Math" panose="02040503050406030204" pitchFamily="18" charset="0"/>
                      </a:rPr>
                      <m:t>7</m:t>
                    </m:r>
                    <m:func>
                      <m:func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sen</m:t>
                        </m:r>
                        <m:r>
                          <a:rPr lang="pt-BR" b="0" i="0" smtClean="0"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pt-BR" dirty="0"/>
                  <a:t> + 2 = 0</a:t>
                </a:r>
              </a:p>
              <a:p>
                <a:endParaRPr lang="pt-BR" b="0" dirty="0"/>
              </a:p>
              <a:p>
                <a:r>
                  <a:rPr lang="pt-BR" dirty="0"/>
                  <a:t>Ambas equações seguem o raciocínio da questão do slide anterior, aqui estão dois vídeos com a resolução de cada uma, mas, tentem resolver primeiro.</a:t>
                </a:r>
              </a:p>
              <a:p>
                <a:endParaRPr lang="pt-BR" dirty="0"/>
              </a:p>
              <a:p>
                <a:pPr marL="342900" indent="-342900">
                  <a:buAutoNum type="arabicPeriod"/>
                </a:pPr>
                <a:r>
                  <a:rPr lang="pt-BR" dirty="0">
                    <a:hlinkClick r:id="rId2"/>
                  </a:rPr>
                  <a:t>https://www.youtube.com/watch?v=ALcaaRqEkVA</a:t>
                </a:r>
                <a:endParaRPr lang="pt-BR" dirty="0"/>
              </a:p>
              <a:p>
                <a:pPr marL="342900" indent="-342900">
                  <a:buAutoNum type="arabicPeriod"/>
                </a:pPr>
                <a:r>
                  <a:rPr lang="pt-BR" dirty="0">
                    <a:hlinkClick r:id="rId3"/>
                  </a:rPr>
                  <a:t>https://www.youtube.com/watch?v=Y5rU-OHuyrY</a:t>
                </a:r>
                <a:endParaRPr lang="pt-BR" dirty="0"/>
              </a:p>
              <a:p>
                <a:endParaRPr lang="pt-BR" b="0" dirty="0"/>
              </a:p>
              <a:p>
                <a:endParaRPr lang="pt-BR" dirty="0"/>
              </a:p>
              <a:p>
                <a:endParaRPr lang="pt-BR" b="0" dirty="0"/>
              </a:p>
              <a:p>
                <a:r>
                  <a:rPr lang="pt-BR" b="0" dirty="0"/>
                  <a:t> </a:t>
                </a:r>
              </a:p>
            </p:txBody>
          </p:sp>
        </mc:Choice>
        <mc:Fallback xmlns="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18B69EF2-0AE9-4FF5-B5A4-9C2506D52B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724" y="2060482"/>
                <a:ext cx="7175249" cy="3693319"/>
              </a:xfrm>
              <a:prstGeom prst="rect">
                <a:avLst/>
              </a:prstGeom>
              <a:blipFill>
                <a:blip r:embed="rId4"/>
                <a:stretch>
                  <a:fillRect l="-765" t="-82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1">
            <a:extLst>
              <a:ext uri="{FF2B5EF4-FFF2-40B4-BE49-F238E27FC236}">
                <a16:creationId xmlns:a16="http://schemas.microsoft.com/office/drawing/2014/main" id="{8CEF6A24-EE28-4561-9B09-AF53319AC568}"/>
              </a:ext>
            </a:extLst>
          </p:cNvPr>
          <p:cNvSpPr/>
          <p:nvPr/>
        </p:nvSpPr>
        <p:spPr>
          <a:xfrm>
            <a:off x="-1" y="0"/>
            <a:ext cx="3053919" cy="679728"/>
          </a:xfrm>
          <a:prstGeom prst="rect">
            <a:avLst/>
          </a:prstGeom>
          <a:solidFill>
            <a:srgbClr val="0C115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ato" panose="020F0502020204030203" pitchFamily="34" charset="0"/>
              </a:rPr>
              <a:t>EXERCÍCIOS</a:t>
            </a:r>
          </a:p>
        </p:txBody>
      </p:sp>
    </p:spTree>
    <p:extLst>
      <p:ext uri="{BB962C8B-B14F-4D97-AF65-F5344CB8AC3E}">
        <p14:creationId xmlns:p14="http://schemas.microsoft.com/office/powerpoint/2010/main" val="22480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98920" y="634743"/>
            <a:ext cx="9594160" cy="4704020"/>
          </a:xfrm>
          <a:prstGeom prst="rect">
            <a:avLst/>
          </a:prstGeom>
          <a:solidFill>
            <a:srgbClr val="131B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4865" y="1540203"/>
            <a:ext cx="9322270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8800" dirty="0">
                <a:solidFill>
                  <a:schemeClr val="bg1"/>
                </a:solidFill>
                <a:latin typeface="Kelson Sans" panose="02000500000000000000" pitchFamily="50" charset="0"/>
                <a:ea typeface="Montserrat" charset="0"/>
                <a:cs typeface="Montserrat" charset="0"/>
              </a:rPr>
              <a:t>Muito obrigado!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1257" y="2986753"/>
            <a:ext cx="62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pc="300" dirty="0">
                <a:solidFill>
                  <a:schemeClr val="bg1"/>
                </a:solidFill>
                <a:latin typeface="Lato" panose="020F0502020204030203" pitchFamily="34" charset="0"/>
                <a:ea typeface="Montserrat" charset="0"/>
                <a:cs typeface="Montserrat" charset="0"/>
              </a:rPr>
              <a:t>Estamos disponíveis para dúvidas em nosso grupo de WhatsApp.</a:t>
            </a:r>
            <a:endParaRPr lang="en-US" spc="300" dirty="0">
              <a:solidFill>
                <a:schemeClr val="bg1"/>
              </a:solidFill>
              <a:latin typeface="Lato" panose="020F0502020204030203" pitchFamily="34" charset="0"/>
              <a:ea typeface="Montserrat" charset="0"/>
              <a:cs typeface="Montserrat" charset="0"/>
            </a:endParaRPr>
          </a:p>
        </p:txBody>
      </p:sp>
      <p:pic>
        <p:nvPicPr>
          <p:cNvPr id="3" name="Imagem 2" descr="Uma imagem contendo desenho&#10;&#10;Descrição gerada automaticamente">
            <a:extLst>
              <a:ext uri="{FF2B5EF4-FFF2-40B4-BE49-F238E27FC236}">
                <a16:creationId xmlns:a16="http://schemas.microsoft.com/office/drawing/2014/main" id="{AED27D19-2597-4858-988F-2A2E5CD3A1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302" y="4047478"/>
            <a:ext cx="4053396" cy="405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7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8FDD45E-3172-4F7C-BAB0-266F3C5EC3B8}"/>
              </a:ext>
            </a:extLst>
          </p:cNvPr>
          <p:cNvSpPr/>
          <p:nvPr/>
        </p:nvSpPr>
        <p:spPr>
          <a:xfrm>
            <a:off x="1687691" y="617508"/>
            <a:ext cx="8535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C1153"/>
                </a:solidFill>
                <a:latin typeface="Lato" panose="020F0502020204030203" pitchFamily="34" charset="0"/>
              </a:rPr>
              <a:t>RELAÇÃO TRIGONOMÉTRICA FUNDAMENTAL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08B487F-0A0C-492F-B2B4-93186C388D62}"/>
              </a:ext>
            </a:extLst>
          </p:cNvPr>
          <p:cNvSpPr txBox="1"/>
          <p:nvPr/>
        </p:nvSpPr>
        <p:spPr>
          <a:xfrm>
            <a:off x="1349406" y="1631503"/>
            <a:ext cx="83982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C1153"/>
                </a:solidFill>
              </a:rPr>
              <a:t>Estamos em busca da relação mais importante da trigonometria, para isto precisaremos entender um pouco do círculo trigonométrico e do teorema de Pitágoras:</a:t>
            </a:r>
          </a:p>
          <a:p>
            <a:pPr marL="285750" indent="-285750">
              <a:buFontTx/>
              <a:buChar char="-"/>
            </a:pPr>
            <a:r>
              <a:rPr lang="pt-BR" dirty="0">
                <a:solidFill>
                  <a:srgbClr val="0C1153"/>
                </a:solidFill>
              </a:rPr>
              <a:t>O circulo trigonométrico tem raio = 1</a:t>
            </a:r>
          </a:p>
          <a:p>
            <a:pPr marL="285750" indent="-285750">
              <a:buFontTx/>
              <a:buChar char="-"/>
            </a:pPr>
            <a:r>
              <a:rPr lang="pt-BR" dirty="0">
                <a:solidFill>
                  <a:srgbClr val="0C1153"/>
                </a:solidFill>
              </a:rPr>
              <a:t>O seus eixos representam os valores do seno (eixo y) e do cosseno (eixo x) do ângulo</a:t>
            </a:r>
          </a:p>
          <a:p>
            <a:pPr marL="285750" indent="-285750">
              <a:buFontTx/>
              <a:buChar char="-"/>
            </a:pPr>
            <a:r>
              <a:rPr lang="pt-BR" dirty="0">
                <a:solidFill>
                  <a:srgbClr val="0C1153"/>
                </a:solidFill>
              </a:rPr>
              <a:t>Por Pitágoras temos num triângulo retângulo (que tem um ângulo de 90°), o quadrado da hipotenusa é igual a soma dos quadrados dos catetos.</a:t>
            </a:r>
          </a:p>
          <a:p>
            <a:pPr marL="285750" indent="-285750">
              <a:buFontTx/>
              <a:buChar char="-"/>
            </a:pPr>
            <a:r>
              <a:rPr lang="pt-BR" dirty="0">
                <a:solidFill>
                  <a:srgbClr val="0C1153"/>
                </a:solidFill>
              </a:rPr>
              <a:t>Neste caso a hipotenusa é o raio do círculo trigonométrico = 1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D19075F-2E3D-4CCD-B57F-3DC8CB981E2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84803" y="4406587"/>
            <a:ext cx="4116649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29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8FDD45E-3172-4F7C-BAB0-266F3C5EC3B8}"/>
              </a:ext>
            </a:extLst>
          </p:cNvPr>
          <p:cNvSpPr/>
          <p:nvPr/>
        </p:nvSpPr>
        <p:spPr>
          <a:xfrm>
            <a:off x="1687691" y="617508"/>
            <a:ext cx="8535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C1153"/>
                </a:solidFill>
                <a:latin typeface="Lato" panose="020F0502020204030203" pitchFamily="34" charset="0"/>
              </a:rPr>
              <a:t>RELAÇÃO TRIGONOMÉTRICA FUNDAMENTAL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426DE47-F729-42FB-806D-AB26326416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866900" y="1696682"/>
            <a:ext cx="6424517" cy="3032437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36A4B22-AB11-4488-98BB-C4FFC3FE61F6}"/>
              </a:ext>
            </a:extLst>
          </p:cNvPr>
          <p:cNvSpPr txBox="1"/>
          <p:nvPr/>
        </p:nvSpPr>
        <p:spPr>
          <a:xfrm>
            <a:off x="2535187" y="5003419"/>
            <a:ext cx="8398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C1153"/>
                </a:solidFill>
              </a:rPr>
              <a:t>Então, para o triângulo acima, vale Pitágoras, temos:</a:t>
            </a:r>
          </a:p>
          <a:p>
            <a:endParaRPr lang="pt-BR" dirty="0">
              <a:solidFill>
                <a:srgbClr val="0C1153"/>
              </a:solidFill>
            </a:endParaRPr>
          </a:p>
          <a:p>
            <a:endParaRPr lang="pt-BR" dirty="0">
              <a:solidFill>
                <a:srgbClr val="0C11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4B770510-974D-41B0-80C1-EDB6927FF737}"/>
                  </a:ext>
                </a:extLst>
              </p:cNvPr>
              <p:cNvSpPr txBox="1"/>
              <p:nvPr/>
            </p:nvSpPr>
            <p:spPr>
              <a:xfrm>
                <a:off x="5079158" y="5678816"/>
                <a:ext cx="464555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320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3200" i="0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pt-BR" sz="3200" b="0" i="0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m:rPr>
                            <m:sty m:val="p"/>
                          </m:rPr>
                          <a:rPr lang="pt-BR" sz="3200" i="0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pt-BR" sz="32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  <m:func>
                      <m:funcPr>
                        <m:ctrlPr>
                          <a:rPr lang="pt-BR" sz="320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sz="3200" b="0" i="0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m:rPr>
                            <m:sty m:val="p"/>
                          </m:rPr>
                          <a:rPr lang="pt-BR" sz="3200" i="0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pt-BR" sz="32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</m:oMath>
                </a14:m>
                <a:r>
                  <a:rPr lang="pt-BR" sz="3200">
                    <a:solidFill>
                      <a:srgbClr val="0C1153"/>
                    </a:solidFill>
                  </a:rPr>
                  <a:t> = 1</a:t>
                </a:r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4B770510-974D-41B0-80C1-EDB6927FF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9158" y="5678816"/>
                <a:ext cx="4645557" cy="584775"/>
              </a:xfrm>
              <a:prstGeom prst="rect">
                <a:avLst/>
              </a:prstGeom>
              <a:blipFill>
                <a:blip r:embed="rId3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901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8FDD45E-3172-4F7C-BAB0-266F3C5EC3B8}"/>
              </a:ext>
            </a:extLst>
          </p:cNvPr>
          <p:cNvSpPr/>
          <p:nvPr/>
        </p:nvSpPr>
        <p:spPr>
          <a:xfrm>
            <a:off x="1687691" y="617508"/>
            <a:ext cx="8535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C1153"/>
                </a:solidFill>
                <a:latin typeface="Lato" panose="020F0502020204030203" pitchFamily="34" charset="0"/>
              </a:rPr>
              <a:t>RELAÇÃO TRIGONOMÉTRICA FUNDAMENTAL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426DE47-F729-42FB-806D-AB26326416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339137" y="1825431"/>
            <a:ext cx="4304863" cy="203193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0CFA0F8-719C-42AD-AC11-47154793C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3810" y="3981449"/>
            <a:ext cx="2569013" cy="23526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DC0AA056-B3D3-495F-8DC7-44C9041B9B94}"/>
                  </a:ext>
                </a:extLst>
              </p:cNvPr>
              <p:cNvSpPr txBox="1"/>
              <p:nvPr/>
            </p:nvSpPr>
            <p:spPr>
              <a:xfrm>
                <a:off x="905523" y="1569944"/>
                <a:ext cx="5592932" cy="2923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320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3200" i="0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pt-BR" sz="3200" b="0" i="0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m:rPr>
                            <m:sty m:val="p"/>
                          </m:rPr>
                          <a:rPr lang="pt-BR" sz="3200" i="0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pt-BR" sz="32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  <m:func>
                      <m:funcPr>
                        <m:ctrlPr>
                          <a:rPr lang="pt-BR" sz="320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sz="3200" b="0" i="0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m:rPr>
                            <m:sty m:val="p"/>
                          </m:rPr>
                          <a:rPr lang="pt-BR" sz="3200" i="0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pt-BR" sz="3200" b="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</m:oMath>
                </a14:m>
                <a:r>
                  <a:rPr lang="pt-BR" sz="3200" dirty="0">
                    <a:solidFill>
                      <a:srgbClr val="0C1153"/>
                    </a:solidFill>
                  </a:rPr>
                  <a:t> = 1</a:t>
                </a:r>
              </a:p>
              <a:p>
                <a:endParaRPr lang="pt-BR" sz="3200" dirty="0">
                  <a:solidFill>
                    <a:srgbClr val="0C1153"/>
                  </a:solidFill>
                </a:endParaRPr>
              </a:p>
              <a:p>
                <a:pPr marL="342900" indent="-342900">
                  <a:buFontTx/>
                  <a:buChar char="-"/>
                </a:pPr>
                <a:r>
                  <a:rPr lang="pt-BR" sz="2000" dirty="0">
                    <a:solidFill>
                      <a:srgbClr val="0C1153"/>
                    </a:solidFill>
                  </a:rPr>
                  <a:t>Esta relacão é a chamada relação fundamental da trigonometria! </a:t>
                </a:r>
              </a:p>
              <a:p>
                <a:pPr marL="342900" indent="-342900">
                  <a:buFontTx/>
                  <a:buChar char="-"/>
                </a:pPr>
                <a:r>
                  <a:rPr lang="pt-BR" sz="2000" dirty="0">
                    <a:solidFill>
                      <a:srgbClr val="0C1153"/>
                    </a:solidFill>
                  </a:rPr>
                  <a:t>Ela é válida para qualquer valor de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pt-BR" sz="2000" dirty="0">
                    <a:solidFill>
                      <a:srgbClr val="0C1153"/>
                    </a:solidFill>
                  </a:rPr>
                  <a:t>;</a:t>
                </a:r>
              </a:p>
              <a:p>
                <a:pPr marL="342900" indent="-342900">
                  <a:buFontTx/>
                  <a:buChar char="-"/>
                </a:pPr>
                <a:r>
                  <a:rPr lang="pt-BR" sz="2000" dirty="0">
                    <a:solidFill>
                      <a:srgbClr val="0C1153"/>
                    </a:solidFill>
                  </a:rPr>
                  <a:t>Peço que verifiquem que a relação fundamental é válida para os ângulos notáveis, ao lado temos a boa e velha tabelinha.</a:t>
                </a:r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DC0AA056-B3D3-495F-8DC7-44C9041B9B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523" y="1569944"/>
                <a:ext cx="5592932" cy="2923877"/>
              </a:xfrm>
              <a:prstGeom prst="rect">
                <a:avLst/>
              </a:prstGeom>
              <a:blipFill>
                <a:blip r:embed="rId4"/>
                <a:stretch>
                  <a:fillRect l="-1200" t="-2505" r="-327" b="-292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6D92F41A-E4F6-4E84-9827-3F4812886AFF}"/>
                  </a:ext>
                </a:extLst>
              </p:cNvPr>
              <p:cNvSpPr txBox="1"/>
              <p:nvPr/>
            </p:nvSpPr>
            <p:spPr>
              <a:xfrm>
                <a:off x="3432564" y="5380985"/>
                <a:ext cx="559293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>
                    <a:solidFill>
                      <a:srgbClr val="0C1153"/>
                    </a:solidFill>
                  </a:rPr>
                  <a:t>Lembrete: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20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0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sen</m:t>
                        </m:r>
                        <m:r>
                          <a:rPr lang="pt-BR" sz="20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20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</m:oMath>
                </a14:m>
                <a:r>
                  <a:rPr lang="pt-BR" sz="2000" dirty="0">
                    <a:solidFill>
                      <a:srgbClr val="0C1153"/>
                    </a:solidFill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0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sz="20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pt-BR" sz="20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sen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20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</m:oMath>
                </a14:m>
                <a:r>
                  <a:rPr lang="pt-BR" sz="2000" dirty="0">
                    <a:solidFill>
                      <a:srgbClr val="0C1153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pt-BR" sz="200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pt-BR" sz="2000" dirty="0">
                    <a:solidFill>
                      <a:srgbClr val="0C1153"/>
                    </a:solidFill>
                  </a:rPr>
                  <a:t> ≠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000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0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sen</m:t>
                        </m:r>
                      </m:fName>
                      <m:e>
                        <m:r>
                          <a:rPr lang="pt-BR" sz="2000" b="0" i="0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sz="20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pt-BR" sz="200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e>
                    </m:func>
                  </m:oMath>
                </a14:m>
                <a:r>
                  <a:rPr lang="pt-BR" sz="2000" dirty="0">
                    <a:solidFill>
                      <a:srgbClr val="0C1153"/>
                    </a:solidFill>
                  </a:rPr>
                  <a:t>) </a:t>
                </a:r>
              </a:p>
              <a:p>
                <a:endParaRPr lang="pt-BR" sz="3200" dirty="0">
                  <a:solidFill>
                    <a:srgbClr val="0C1153"/>
                  </a:solidFill>
                </a:endParaRPr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6D92F41A-E4F6-4E84-9827-3F4812886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564" y="5380985"/>
                <a:ext cx="5592932" cy="1200329"/>
              </a:xfrm>
              <a:prstGeom prst="rect">
                <a:avLst/>
              </a:prstGeom>
              <a:blipFill>
                <a:blip r:embed="rId5"/>
                <a:stretch>
                  <a:fillRect l="-1089" t="-304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77A13686-1A16-4137-9A85-065C3EF24686}"/>
              </a:ext>
            </a:extLst>
          </p:cNvPr>
          <p:cNvSpPr/>
          <p:nvPr/>
        </p:nvSpPr>
        <p:spPr>
          <a:xfrm>
            <a:off x="905523" y="1420427"/>
            <a:ext cx="3414808" cy="9144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87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8FDD45E-3172-4F7C-BAB0-266F3C5EC3B8}"/>
              </a:ext>
            </a:extLst>
          </p:cNvPr>
          <p:cNvSpPr/>
          <p:nvPr/>
        </p:nvSpPr>
        <p:spPr>
          <a:xfrm>
            <a:off x="1687691" y="617508"/>
            <a:ext cx="8535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C1153"/>
                </a:solidFill>
                <a:latin typeface="Lato" panose="020F0502020204030203" pitchFamily="34" charset="0"/>
              </a:rPr>
              <a:t>RELAÇÃO TRIGONOMÉTRICA FUNDAMENTAL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DC0AA056-B3D3-495F-8DC7-44C9041B9B94}"/>
                  </a:ext>
                </a:extLst>
              </p:cNvPr>
              <p:cNvSpPr txBox="1"/>
              <p:nvPr/>
            </p:nvSpPr>
            <p:spPr>
              <a:xfrm>
                <a:off x="3959441" y="2162574"/>
                <a:ext cx="3414808" cy="584775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320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pt-BR" sz="3200" b="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m:rPr>
                            <m:sty m:val="p"/>
                          </m:rPr>
                          <a:rPr lang="pt-BR" sz="320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pt-BR" sz="3200" b="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  <m:func>
                      <m:funcPr>
                        <m:ctrlPr>
                          <a:rPr lang="pt-B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sz="3200" b="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m:rPr>
                            <m:sty m:val="p"/>
                          </m:rPr>
                          <a:rPr lang="pt-BR" sz="320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pt-BR" sz="3200" b="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</m:oMath>
                </a14:m>
                <a:r>
                  <a:rPr lang="pt-BR" sz="3200">
                    <a:ln>
                      <a:noFill/>
                    </a:ln>
                    <a:solidFill>
                      <a:srgbClr val="0C1153"/>
                    </a:solidFill>
                  </a:rPr>
                  <a:t> = 1</a:t>
                </a:r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DC0AA056-B3D3-495F-8DC7-44C9041B9B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441" y="2162574"/>
                <a:ext cx="3414808" cy="584775"/>
              </a:xfrm>
              <a:prstGeom prst="rect">
                <a:avLst/>
              </a:prstGeom>
              <a:blipFill>
                <a:blip r:embed="rId2"/>
                <a:stretch>
                  <a:fillRect t="-12500" r="-2321" b="-34375"/>
                </a:stretch>
              </a:blipFill>
              <a:ln w="57150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>
            <a:extLst>
              <a:ext uri="{FF2B5EF4-FFF2-40B4-BE49-F238E27FC236}">
                <a16:creationId xmlns:a16="http://schemas.microsoft.com/office/drawing/2014/main" id="{AB5C12AD-6697-4790-BE17-D1A82C3989EE}"/>
              </a:ext>
            </a:extLst>
          </p:cNvPr>
          <p:cNvSpPr txBox="1"/>
          <p:nvPr/>
        </p:nvSpPr>
        <p:spPr>
          <a:xfrm>
            <a:off x="2006353" y="3522844"/>
            <a:ext cx="7327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0C1153"/>
                </a:solidFill>
              </a:rPr>
              <a:t>Recomendo aqui um vídeo acerca da relação fundamental, segue o link: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214425F7-0193-4A1E-A0AF-475405FADC54}"/>
              </a:ext>
            </a:extLst>
          </p:cNvPr>
          <p:cNvSpPr/>
          <p:nvPr/>
        </p:nvSpPr>
        <p:spPr>
          <a:xfrm>
            <a:off x="3870664" y="1997762"/>
            <a:ext cx="3503585" cy="9144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BB3FE11-897B-4908-B55B-F2A61A3F44E2}"/>
              </a:ext>
            </a:extLst>
          </p:cNvPr>
          <p:cNvSpPr/>
          <p:nvPr/>
        </p:nvSpPr>
        <p:spPr>
          <a:xfrm>
            <a:off x="2044754" y="4585708"/>
            <a:ext cx="7821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>
                <a:hlinkClick r:id="rId3"/>
              </a:rPr>
              <a:t>https://www.youtube.com/watch?v=UGGn6Kgo6Ss</a:t>
            </a:r>
            <a:endParaRPr lang="pt-BR" sz="2400"/>
          </a:p>
        </p:txBody>
      </p:sp>
    </p:spTree>
    <p:extLst>
      <p:ext uri="{BB962C8B-B14F-4D97-AF65-F5344CB8AC3E}">
        <p14:creationId xmlns:p14="http://schemas.microsoft.com/office/powerpoint/2010/main" val="171066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8FDD45E-3172-4F7C-BAB0-266F3C5EC3B8}"/>
              </a:ext>
            </a:extLst>
          </p:cNvPr>
          <p:cNvSpPr/>
          <p:nvPr/>
        </p:nvSpPr>
        <p:spPr>
          <a:xfrm>
            <a:off x="1687691" y="617508"/>
            <a:ext cx="8535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C1153"/>
                </a:solidFill>
                <a:latin typeface="Lato" panose="020F0502020204030203" pitchFamily="34" charset="0"/>
              </a:rPr>
              <a:t>RELAÇÃO TRIGONOMÉTRICA FUNDAMENTAL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D92F41A-E4F6-4E84-9827-3F4812886AFF}"/>
              </a:ext>
            </a:extLst>
          </p:cNvPr>
          <p:cNvSpPr txBox="1"/>
          <p:nvPr/>
        </p:nvSpPr>
        <p:spPr>
          <a:xfrm>
            <a:off x="618342" y="1535791"/>
            <a:ext cx="9706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0C1153"/>
                </a:solidFill>
              </a:rPr>
              <a:t>Outras relações fundamentais, decorrem da principal relação fundamental, como?</a:t>
            </a:r>
            <a:endParaRPr lang="pt-BR" sz="3200" dirty="0">
              <a:solidFill>
                <a:srgbClr val="0C11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6C33BCD-48C9-4C66-9C9D-0745CEA7A309}"/>
                  </a:ext>
                </a:extLst>
              </p:cNvPr>
              <p:cNvSpPr txBox="1"/>
              <p:nvPr/>
            </p:nvSpPr>
            <p:spPr>
              <a:xfrm>
                <a:off x="825624" y="3232073"/>
                <a:ext cx="3414808" cy="584775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320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pt-BR" sz="3200" b="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m:rPr>
                            <m:sty m:val="p"/>
                          </m:rPr>
                          <a:rPr lang="pt-BR" sz="320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pt-BR" sz="3200" b="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  <m:func>
                      <m:funcPr>
                        <m:ctrlPr>
                          <a:rPr lang="pt-B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sz="3200" b="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m:rPr>
                            <m:sty m:val="p"/>
                          </m:rPr>
                          <a:rPr lang="pt-BR" sz="320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pt-BR" sz="3200" b="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</m:oMath>
                </a14:m>
                <a:r>
                  <a:rPr lang="pt-BR" sz="3200">
                    <a:ln>
                      <a:noFill/>
                    </a:ln>
                    <a:solidFill>
                      <a:srgbClr val="0C1153"/>
                    </a:solidFill>
                  </a:rPr>
                  <a:t> = 1</a:t>
                </a:r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6C33BCD-48C9-4C66-9C9D-0745CEA7A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624" y="3232073"/>
                <a:ext cx="3414808" cy="584775"/>
              </a:xfrm>
              <a:prstGeom prst="rect">
                <a:avLst/>
              </a:prstGeom>
              <a:blipFill>
                <a:blip r:embed="rId2"/>
                <a:stretch>
                  <a:fillRect t="-12500" r="-2317" b="-34375"/>
                </a:stretch>
              </a:blipFill>
              <a:ln w="57150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8B3DBF3E-C235-4426-82C5-C2125580C809}"/>
              </a:ext>
            </a:extLst>
          </p:cNvPr>
          <p:cNvSpPr/>
          <p:nvPr/>
        </p:nvSpPr>
        <p:spPr>
          <a:xfrm>
            <a:off x="736847" y="3067261"/>
            <a:ext cx="3503585" cy="9144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inal de Divisão 7">
            <a:extLst>
              <a:ext uri="{FF2B5EF4-FFF2-40B4-BE49-F238E27FC236}">
                <a16:creationId xmlns:a16="http://schemas.microsoft.com/office/drawing/2014/main" id="{AD0522B1-4419-44D8-A805-7DA3E4B4AA5A}"/>
              </a:ext>
            </a:extLst>
          </p:cNvPr>
          <p:cNvSpPr/>
          <p:nvPr/>
        </p:nvSpPr>
        <p:spPr>
          <a:xfrm>
            <a:off x="2501381" y="4930383"/>
            <a:ext cx="594295" cy="445112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4D05784-1A3A-48EF-9CBC-56A50E3F8A24}"/>
                  </a:ext>
                </a:extLst>
              </p:cNvPr>
              <p:cNvSpPr txBox="1"/>
              <p:nvPr/>
            </p:nvSpPr>
            <p:spPr>
              <a:xfrm>
                <a:off x="4512723" y="2475444"/>
                <a:ext cx="7356370" cy="518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>
                    <a:solidFill>
                      <a:srgbClr val="0C1153"/>
                    </a:solidFill>
                  </a:rPr>
                  <a:t>Se dividirmos ambos os lados da relação por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b="1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sz="2800" b="1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𝐬𝐞𝐧</m:t>
                        </m:r>
                        <m:r>
                          <a:rPr lang="pt-BR" sz="2800" b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a:rPr lang="el-GR" sz="2800" b="1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𝛂</m:t>
                        </m:r>
                      </m:e>
                    </m:func>
                    <m:r>
                      <a:rPr lang="pt-BR" sz="280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pt-BR" sz="2000" dirty="0">
                    <a:solidFill>
                      <a:srgbClr val="0C1153"/>
                    </a:solidFill>
                  </a:rPr>
                  <a:t> temos:</a:t>
                </a:r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4D05784-1A3A-48EF-9CBC-56A50E3F8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723" y="2475444"/>
                <a:ext cx="7356370" cy="518732"/>
              </a:xfrm>
              <a:prstGeom prst="rect">
                <a:avLst/>
              </a:prstGeom>
              <a:blipFill>
                <a:blip r:embed="rId3"/>
                <a:stretch>
                  <a:fillRect l="-829" b="-176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ector: Angulado 18">
            <a:extLst>
              <a:ext uri="{FF2B5EF4-FFF2-40B4-BE49-F238E27FC236}">
                <a16:creationId xmlns:a16="http://schemas.microsoft.com/office/drawing/2014/main" id="{90E0F4EE-B0C3-4BD8-AD91-18197C04FDCA}"/>
              </a:ext>
            </a:extLst>
          </p:cNvPr>
          <p:cNvCxnSpPr>
            <a:cxnSpLocks/>
            <a:stCxn id="14" idx="2"/>
          </p:cNvCxnSpPr>
          <p:nvPr/>
        </p:nvCxnSpPr>
        <p:spPr>
          <a:xfrm rot="16200000" flipH="1">
            <a:off x="3437721" y="3032580"/>
            <a:ext cx="737463" cy="2635624"/>
          </a:xfrm>
          <a:prstGeom prst="bentConnector2">
            <a:avLst/>
          </a:prstGeom>
          <a:ln w="76200">
            <a:solidFill>
              <a:srgbClr val="0C115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9F65B591-2D50-4F3F-BB48-10AED90E72F0}"/>
                  </a:ext>
                </a:extLst>
              </p:cNvPr>
              <p:cNvSpPr/>
              <p:nvPr/>
            </p:nvSpPr>
            <p:spPr>
              <a:xfrm>
                <a:off x="3095676" y="4949604"/>
                <a:ext cx="1050811" cy="3664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b="1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b="1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𝐬𝐞𝐧</m:t>
                        </m:r>
                        <m:r>
                          <a:rPr lang="pt-BR" b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a:rPr lang="el-GR" b="1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𝛂</m:t>
                        </m:r>
                      </m:e>
                    </m:func>
                  </m:oMath>
                </a14:m>
                <a:r>
                  <a:rPr lang="pt-BR" sz="1400">
                    <a:solidFill>
                      <a:srgbClr val="0C1153"/>
                    </a:solidFill>
                  </a:rPr>
                  <a:t> </a:t>
                </a:r>
                <a:endParaRPr lang="pt-BR"/>
              </a:p>
            </p:txBody>
          </p:sp>
        </mc:Choice>
        <mc:Fallback xmlns=""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9F65B591-2D50-4F3F-BB48-10AED90E72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676" y="4949604"/>
                <a:ext cx="1050811" cy="3664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449C662B-F349-4A0E-A035-AAAE4B1268F6}"/>
                  </a:ext>
                </a:extLst>
              </p:cNvPr>
              <p:cNvSpPr txBox="1"/>
              <p:nvPr/>
            </p:nvSpPr>
            <p:spPr>
              <a:xfrm>
                <a:off x="5846827" y="5472170"/>
                <a:ext cx="4293053" cy="584775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3200">
                    <a:ln>
                      <a:noFill/>
                    </a:ln>
                    <a:solidFill>
                      <a:srgbClr val="0C1153"/>
                    </a:solidFill>
                  </a:rPr>
                  <a:t>1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sz="3200" b="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m:rPr>
                            <m:sty m:val="p"/>
                          </m:rPr>
                          <a:rPr lang="pt-BR" sz="320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co</m:t>
                        </m:r>
                        <m:r>
                          <m:rPr>
                            <m:sty m:val="p"/>
                          </m:rPr>
                          <a:rPr lang="pt-BR" sz="3200" b="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tg</m:t>
                        </m:r>
                        <m:r>
                          <a:rPr lang="pt-BR" sz="3200" b="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</m:oMath>
                </a14:m>
                <a:r>
                  <a:rPr lang="pt-BR" sz="3200">
                    <a:ln>
                      <a:noFill/>
                    </a:ln>
                    <a:solidFill>
                      <a:srgbClr val="0C1153"/>
                    </a:solidFill>
                  </a:rPr>
                  <a:t> = </a:t>
                </a:r>
                <a:r>
                  <a:rPr lang="pt-BR" sz="3200">
                    <a:solidFill>
                      <a:srgbClr val="0C1153"/>
                    </a:solidFill>
                  </a:rPr>
                  <a:t>cossec²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endParaRPr lang="pt-BR" sz="3200">
                  <a:ln>
                    <a:noFill/>
                  </a:ln>
                  <a:solidFill>
                    <a:srgbClr val="0C1153"/>
                  </a:solidFill>
                </a:endParaRPr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449C662B-F349-4A0E-A035-AAAE4B126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827" y="5472170"/>
                <a:ext cx="4293053" cy="584775"/>
              </a:xfrm>
              <a:prstGeom prst="rect">
                <a:avLst/>
              </a:prstGeom>
              <a:blipFill>
                <a:blip r:embed="rId5"/>
                <a:stretch>
                  <a:fillRect l="-3551" t="-12500" b="-34375"/>
                </a:stretch>
              </a:blipFill>
              <a:ln w="57150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B7FFBCBF-3101-4D7C-BE8F-C44AC3895EB2}"/>
                  </a:ext>
                </a:extLst>
              </p:cNvPr>
              <p:cNvSpPr/>
              <p:nvPr/>
            </p:nvSpPr>
            <p:spPr>
              <a:xfrm>
                <a:off x="5623015" y="3843739"/>
                <a:ext cx="4657109" cy="10866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3200" i="1">
                              <a:solidFill>
                                <a:srgbClr val="0C115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pt-BR" sz="3200" i="1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m:rPr>
                                  <m:sty m:val="p"/>
                                </m:rP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fName>
                            <m:e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pt-BR" sz="3200" i="1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m:rPr>
                                  <m:sty m:val="p"/>
                                </m:rP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fName>
                            <m:e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func>
                        </m:den>
                      </m:f>
                      <m:r>
                        <a:rPr lang="pt-BR" sz="3200">
                          <a:solidFill>
                            <a:srgbClr val="0C1153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3200" i="1">
                              <a:solidFill>
                                <a:srgbClr val="0C115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pt-BR" sz="3200" i="1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fName>
                            <m:e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pt-BR" sz="3200" i="1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m:rPr>
                                  <m:sty m:val="p"/>
                                </m:rP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fName>
                            <m:e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func>
                        </m:den>
                      </m:f>
                      <m:r>
                        <a:rPr lang="pt-BR" sz="3200">
                          <a:solidFill>
                            <a:srgbClr val="0C1153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i="1">
                              <a:solidFill>
                                <a:srgbClr val="0C115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>
                              <a:solidFill>
                                <a:srgbClr val="0C115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pt-BR" sz="3200" i="1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m:rPr>
                                  <m:sty m:val="p"/>
                                </m:rP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fName>
                            <m:e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pt-BR" sz="3200">
                  <a:solidFill>
                    <a:srgbClr val="0C1153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B7FFBCBF-3101-4D7C-BE8F-C44AC3895E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3015" y="3843739"/>
                <a:ext cx="4657109" cy="10866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5E4B5100-11DB-4878-9C86-07E265B43059}"/>
              </a:ext>
            </a:extLst>
          </p:cNvPr>
          <p:cNvSpPr/>
          <p:nvPr/>
        </p:nvSpPr>
        <p:spPr>
          <a:xfrm>
            <a:off x="5750958" y="5312678"/>
            <a:ext cx="4099212" cy="9144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51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8FDD45E-3172-4F7C-BAB0-266F3C5EC3B8}"/>
              </a:ext>
            </a:extLst>
          </p:cNvPr>
          <p:cNvSpPr/>
          <p:nvPr/>
        </p:nvSpPr>
        <p:spPr>
          <a:xfrm>
            <a:off x="1687691" y="617508"/>
            <a:ext cx="8535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C1153"/>
                </a:solidFill>
                <a:latin typeface="Lato" panose="020F0502020204030203" pitchFamily="34" charset="0"/>
              </a:rPr>
              <a:t>RELAÇÃO TRIGONOMÉTRICA FUNDAMENTAL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D92F41A-E4F6-4E84-9827-3F4812886AFF}"/>
              </a:ext>
            </a:extLst>
          </p:cNvPr>
          <p:cNvSpPr txBox="1"/>
          <p:nvPr/>
        </p:nvSpPr>
        <p:spPr>
          <a:xfrm>
            <a:off x="618342" y="1535791"/>
            <a:ext cx="9706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0C1153"/>
                </a:solidFill>
              </a:rPr>
              <a:t>Outras relações fundamentais, decorrem da principal relação fundamental, como?</a:t>
            </a:r>
            <a:endParaRPr lang="pt-BR" sz="3200" dirty="0">
              <a:solidFill>
                <a:srgbClr val="0C11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6C33BCD-48C9-4C66-9C9D-0745CEA7A309}"/>
                  </a:ext>
                </a:extLst>
              </p:cNvPr>
              <p:cNvSpPr txBox="1"/>
              <p:nvPr/>
            </p:nvSpPr>
            <p:spPr>
              <a:xfrm>
                <a:off x="825624" y="3232073"/>
                <a:ext cx="3414808" cy="584775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320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pt-BR" sz="3200" b="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m:rPr>
                            <m:sty m:val="p"/>
                          </m:rPr>
                          <a:rPr lang="pt-BR" sz="320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pt-BR" sz="3200" b="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  <m:func>
                      <m:funcPr>
                        <m:ctrlPr>
                          <a:rPr lang="pt-B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sz="3200" b="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m:rPr>
                            <m:sty m:val="p"/>
                          </m:rPr>
                          <a:rPr lang="pt-BR" sz="320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pt-BR" sz="3200" b="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</m:oMath>
                </a14:m>
                <a:r>
                  <a:rPr lang="pt-BR" sz="3200">
                    <a:ln>
                      <a:noFill/>
                    </a:ln>
                    <a:solidFill>
                      <a:srgbClr val="0C1153"/>
                    </a:solidFill>
                  </a:rPr>
                  <a:t> = 1</a:t>
                </a:r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6C33BCD-48C9-4C66-9C9D-0745CEA7A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624" y="3232073"/>
                <a:ext cx="3414808" cy="584775"/>
              </a:xfrm>
              <a:prstGeom prst="rect">
                <a:avLst/>
              </a:prstGeom>
              <a:blipFill>
                <a:blip r:embed="rId2"/>
                <a:stretch>
                  <a:fillRect t="-12500" r="-2317" b="-34375"/>
                </a:stretch>
              </a:blipFill>
              <a:ln w="57150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8B3DBF3E-C235-4426-82C5-C2125580C809}"/>
              </a:ext>
            </a:extLst>
          </p:cNvPr>
          <p:cNvSpPr/>
          <p:nvPr/>
        </p:nvSpPr>
        <p:spPr>
          <a:xfrm>
            <a:off x="736847" y="3067261"/>
            <a:ext cx="3503585" cy="9144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inal de Divisão 7">
            <a:extLst>
              <a:ext uri="{FF2B5EF4-FFF2-40B4-BE49-F238E27FC236}">
                <a16:creationId xmlns:a16="http://schemas.microsoft.com/office/drawing/2014/main" id="{AD0522B1-4419-44D8-A805-7DA3E4B4AA5A}"/>
              </a:ext>
            </a:extLst>
          </p:cNvPr>
          <p:cNvSpPr/>
          <p:nvPr/>
        </p:nvSpPr>
        <p:spPr>
          <a:xfrm>
            <a:off x="2501381" y="4930383"/>
            <a:ext cx="594295" cy="445112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4D05784-1A3A-48EF-9CBC-56A50E3F8A24}"/>
                  </a:ext>
                </a:extLst>
              </p:cNvPr>
              <p:cNvSpPr txBox="1"/>
              <p:nvPr/>
            </p:nvSpPr>
            <p:spPr>
              <a:xfrm>
                <a:off x="4512723" y="2475444"/>
                <a:ext cx="7356370" cy="518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>
                    <a:solidFill>
                      <a:srgbClr val="0C1153"/>
                    </a:solidFill>
                  </a:rPr>
                  <a:t>Se dividirmos ambos os lados da relação por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b="1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sz="2800" b="1" i="0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𝐜𝐨𝐬</m:t>
                        </m:r>
                        <m:r>
                          <a:rPr lang="pt-BR" sz="2800" b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a:rPr lang="el-GR" sz="2800" b="1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𝛂</m:t>
                        </m:r>
                      </m:e>
                    </m:func>
                    <m:r>
                      <a:rPr lang="pt-BR" sz="2800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pt-BR" sz="2000" dirty="0">
                    <a:solidFill>
                      <a:srgbClr val="0C1153"/>
                    </a:solidFill>
                  </a:rPr>
                  <a:t> temos:</a:t>
                </a:r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4D05784-1A3A-48EF-9CBC-56A50E3F8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723" y="2475444"/>
                <a:ext cx="7356370" cy="518732"/>
              </a:xfrm>
              <a:prstGeom prst="rect">
                <a:avLst/>
              </a:prstGeom>
              <a:blipFill>
                <a:blip r:embed="rId3"/>
                <a:stretch>
                  <a:fillRect l="-829" b="-176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ector: Angulado 18">
            <a:extLst>
              <a:ext uri="{FF2B5EF4-FFF2-40B4-BE49-F238E27FC236}">
                <a16:creationId xmlns:a16="http://schemas.microsoft.com/office/drawing/2014/main" id="{90E0F4EE-B0C3-4BD8-AD91-18197C04FDCA}"/>
              </a:ext>
            </a:extLst>
          </p:cNvPr>
          <p:cNvCxnSpPr>
            <a:cxnSpLocks/>
            <a:stCxn id="14" idx="2"/>
          </p:cNvCxnSpPr>
          <p:nvPr/>
        </p:nvCxnSpPr>
        <p:spPr>
          <a:xfrm rot="16200000" flipH="1">
            <a:off x="3437721" y="3032580"/>
            <a:ext cx="737463" cy="2635624"/>
          </a:xfrm>
          <a:prstGeom prst="bentConnector2">
            <a:avLst/>
          </a:prstGeom>
          <a:ln w="76200">
            <a:solidFill>
              <a:srgbClr val="0C115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9F65B591-2D50-4F3F-BB48-10AED90E72F0}"/>
                  </a:ext>
                </a:extLst>
              </p:cNvPr>
              <p:cNvSpPr/>
              <p:nvPr/>
            </p:nvSpPr>
            <p:spPr>
              <a:xfrm>
                <a:off x="3095676" y="4949604"/>
                <a:ext cx="1050811" cy="3664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b="1" i="1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b="1" i="0" smtClean="0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𝐜𝐨𝐬</m:t>
                        </m:r>
                        <m:r>
                          <a:rPr lang="pt-BR" b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a:rPr lang="el-GR" b="1" i="1"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𝛂</m:t>
                        </m:r>
                      </m:e>
                    </m:func>
                  </m:oMath>
                </a14:m>
                <a:r>
                  <a:rPr lang="pt-BR" sz="1400">
                    <a:solidFill>
                      <a:srgbClr val="0C1153"/>
                    </a:solidFill>
                  </a:rPr>
                  <a:t> </a:t>
                </a:r>
                <a:endParaRPr lang="pt-BR"/>
              </a:p>
            </p:txBody>
          </p:sp>
        </mc:Choice>
        <mc:Fallback xmlns=""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9F65B591-2D50-4F3F-BB48-10AED90E72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676" y="4949604"/>
                <a:ext cx="1050811" cy="3664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449C662B-F349-4A0E-A035-AAAE4B1268F6}"/>
                  </a:ext>
                </a:extLst>
              </p:cNvPr>
              <p:cNvSpPr txBox="1"/>
              <p:nvPr/>
            </p:nvSpPr>
            <p:spPr>
              <a:xfrm>
                <a:off x="6191543" y="5472170"/>
                <a:ext cx="4293053" cy="584775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3200" b="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tg</m:t>
                        </m:r>
                        <m:r>
                          <a:rPr lang="pt-BR" sz="3200" b="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  <m:r>
                      <a:rPr lang="pt-BR" sz="3200" b="0" i="1" smtClean="0">
                        <a:ln>
                          <a:noFill/>
                        </a:ln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pt-BR" sz="3200">
                    <a:ln>
                      <a:noFill/>
                    </a:ln>
                    <a:solidFill>
                      <a:srgbClr val="0C1153"/>
                    </a:solidFill>
                  </a:rPr>
                  <a:t> = </a:t>
                </a:r>
                <a:r>
                  <a:rPr lang="pt-BR" sz="3200" err="1">
                    <a:solidFill>
                      <a:srgbClr val="0C1153"/>
                    </a:solidFill>
                  </a:rPr>
                  <a:t>sec</a:t>
                </a:r>
                <a:r>
                  <a:rPr lang="pt-BR" sz="3200">
                    <a:solidFill>
                      <a:srgbClr val="0C1153"/>
                    </a:solidFill>
                  </a:rPr>
                  <a:t>²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endParaRPr lang="pt-BR" sz="3200">
                  <a:ln>
                    <a:noFill/>
                  </a:ln>
                  <a:solidFill>
                    <a:srgbClr val="0C1153"/>
                  </a:solidFill>
                </a:endParaRPr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449C662B-F349-4A0E-A035-AAAE4B126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543" y="5472170"/>
                <a:ext cx="4293053" cy="584775"/>
              </a:xfrm>
              <a:prstGeom prst="rect">
                <a:avLst/>
              </a:prstGeom>
              <a:blipFill>
                <a:blip r:embed="rId5"/>
                <a:stretch>
                  <a:fillRect t="-12500" b="-34375"/>
                </a:stretch>
              </a:blipFill>
              <a:ln w="57150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B7FFBCBF-3101-4D7C-BE8F-C44AC3895EB2}"/>
                  </a:ext>
                </a:extLst>
              </p:cNvPr>
              <p:cNvSpPr/>
              <p:nvPr/>
            </p:nvSpPr>
            <p:spPr>
              <a:xfrm>
                <a:off x="5623015" y="3843739"/>
                <a:ext cx="4657109" cy="10866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3200" i="1" smtClean="0">
                              <a:solidFill>
                                <a:srgbClr val="0C115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pt-BR" sz="3200" i="1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m:rPr>
                                  <m:sty m:val="p"/>
                                </m:rP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fName>
                            <m:e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pt-BR" sz="3200" i="1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3200" b="0" i="0" smtClean="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co</m:t>
                              </m:r>
                              <m:r>
                                <m:rPr>
                                  <m:sty m:val="p"/>
                                </m:rP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fName>
                            <m:e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func>
                        </m:den>
                      </m:f>
                      <m:r>
                        <a:rPr lang="pt-BR" sz="3200">
                          <a:solidFill>
                            <a:srgbClr val="0C1153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3200" i="1">
                              <a:solidFill>
                                <a:srgbClr val="0C115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pt-BR" sz="3200" i="1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fName>
                            <m:e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pt-BR" sz="3200" i="1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3200" b="0" i="0" smtClean="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co</m:t>
                              </m:r>
                              <m:r>
                                <m:rPr>
                                  <m:sty m:val="p"/>
                                </m:rP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fName>
                            <m:e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func>
                        </m:den>
                      </m:f>
                      <m:r>
                        <a:rPr lang="pt-BR" sz="3200">
                          <a:solidFill>
                            <a:srgbClr val="0C1153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i="1">
                              <a:solidFill>
                                <a:srgbClr val="0C115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>
                              <a:solidFill>
                                <a:srgbClr val="0C115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pt-BR" sz="3200" i="1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3200" b="0" i="0" smtClean="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co</m:t>
                              </m:r>
                              <m:r>
                                <m:rPr>
                                  <m:sty m:val="p"/>
                                </m:rP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fName>
                            <m:e>
                              <m:r>
                                <a:rPr lang="pt-BR" sz="3200">
                                  <a:solidFill>
                                    <a:srgbClr val="0C1153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pt-BR" sz="3200">
                  <a:solidFill>
                    <a:srgbClr val="0C1153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B7FFBCBF-3101-4D7C-BE8F-C44AC3895E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3015" y="3843739"/>
                <a:ext cx="4657109" cy="10866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5E4B5100-11DB-4878-9C86-07E265B43059}"/>
              </a:ext>
            </a:extLst>
          </p:cNvPr>
          <p:cNvSpPr/>
          <p:nvPr/>
        </p:nvSpPr>
        <p:spPr>
          <a:xfrm>
            <a:off x="5750958" y="5312678"/>
            <a:ext cx="4099212" cy="9144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7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 rot="10800000">
            <a:off x="8777192" y="0"/>
            <a:ext cx="3414808" cy="3000631"/>
          </a:xfrm>
          <a:prstGeom prst="rtTriangle">
            <a:avLst/>
          </a:prstGeom>
          <a:solidFill>
            <a:srgbClr val="0C1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0" y="3877822"/>
            <a:ext cx="3414808" cy="3000631"/>
          </a:xfrm>
          <a:prstGeom prst="rtTriangle">
            <a:avLst/>
          </a:prstGeom>
          <a:solidFill>
            <a:srgbClr val="0C1153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8FDD45E-3172-4F7C-BAB0-266F3C5EC3B8}"/>
              </a:ext>
            </a:extLst>
          </p:cNvPr>
          <p:cNvSpPr/>
          <p:nvPr/>
        </p:nvSpPr>
        <p:spPr>
          <a:xfrm>
            <a:off x="1687691" y="617508"/>
            <a:ext cx="8535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C1153"/>
                </a:solidFill>
                <a:latin typeface="Lato" panose="020F0502020204030203" pitchFamily="34" charset="0"/>
              </a:rPr>
              <a:t>RELAÇÃO TRIGONOMÉTRICA FUNDAMENTAL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D92F41A-E4F6-4E84-9827-3F4812886AFF}"/>
              </a:ext>
            </a:extLst>
          </p:cNvPr>
          <p:cNvSpPr txBox="1"/>
          <p:nvPr/>
        </p:nvSpPr>
        <p:spPr>
          <a:xfrm>
            <a:off x="618342" y="1535791"/>
            <a:ext cx="9706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0C1153"/>
                </a:solidFill>
              </a:rPr>
              <a:t>Outras relações fundamentais, decorrem da principal relação fundamental!!</a:t>
            </a:r>
          </a:p>
          <a:p>
            <a:endParaRPr lang="pt-BR" sz="2000" dirty="0">
              <a:solidFill>
                <a:srgbClr val="0C1153"/>
              </a:solidFill>
            </a:endParaRPr>
          </a:p>
          <a:p>
            <a:endParaRPr lang="pt-BR" sz="3200" dirty="0">
              <a:solidFill>
                <a:srgbClr val="0C11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DE955E11-3750-4C79-BC67-9FAE6BB91452}"/>
                  </a:ext>
                </a:extLst>
              </p:cNvPr>
              <p:cNvSpPr txBox="1"/>
              <p:nvPr/>
            </p:nvSpPr>
            <p:spPr>
              <a:xfrm>
                <a:off x="1461071" y="3684399"/>
                <a:ext cx="4293053" cy="584775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3200">
                    <a:ln>
                      <a:noFill/>
                    </a:ln>
                    <a:solidFill>
                      <a:srgbClr val="0C1153"/>
                    </a:solidFill>
                  </a:rPr>
                  <a:t>1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sz="3200" b="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m:rPr>
                            <m:sty m:val="p"/>
                          </m:rPr>
                          <a:rPr lang="pt-BR" sz="320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co</m:t>
                        </m:r>
                        <m:r>
                          <m:rPr>
                            <m:sty m:val="p"/>
                          </m:rPr>
                          <a:rPr lang="pt-BR" sz="3200" b="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tg</m:t>
                        </m:r>
                        <m:r>
                          <a:rPr lang="pt-BR" sz="3200" b="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</m:oMath>
                </a14:m>
                <a:r>
                  <a:rPr lang="pt-BR" sz="3200">
                    <a:ln>
                      <a:noFill/>
                    </a:ln>
                    <a:solidFill>
                      <a:srgbClr val="0C1153"/>
                    </a:solidFill>
                  </a:rPr>
                  <a:t> = </a:t>
                </a:r>
                <a:r>
                  <a:rPr lang="pt-BR" sz="3200">
                    <a:solidFill>
                      <a:srgbClr val="0C1153"/>
                    </a:solidFill>
                  </a:rPr>
                  <a:t>cossec²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endParaRPr lang="pt-BR" sz="3200">
                  <a:ln>
                    <a:noFill/>
                  </a:ln>
                  <a:solidFill>
                    <a:srgbClr val="0C1153"/>
                  </a:solidFill>
                </a:endParaRPr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DE955E11-3750-4C79-BC67-9FAE6BB914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071" y="3684399"/>
                <a:ext cx="4293053" cy="584775"/>
              </a:xfrm>
              <a:prstGeom prst="rect">
                <a:avLst/>
              </a:prstGeom>
              <a:blipFill>
                <a:blip r:embed="rId2"/>
                <a:stretch>
                  <a:fillRect l="-3693" t="-12500" b="-34375"/>
                </a:stretch>
              </a:blipFill>
              <a:ln w="57150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EFE32E8E-4C00-492B-BF60-C27711B5479E}"/>
              </a:ext>
            </a:extLst>
          </p:cNvPr>
          <p:cNvSpPr/>
          <p:nvPr/>
        </p:nvSpPr>
        <p:spPr>
          <a:xfrm>
            <a:off x="1365202" y="3524907"/>
            <a:ext cx="4099212" cy="9144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19606214-38AC-421D-A527-D08CC480F3B1}"/>
                  </a:ext>
                </a:extLst>
              </p:cNvPr>
              <p:cNvSpPr txBox="1"/>
              <p:nvPr/>
            </p:nvSpPr>
            <p:spPr>
              <a:xfrm>
                <a:off x="6194709" y="3679078"/>
                <a:ext cx="4293053" cy="584775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3200" b="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tg</m:t>
                        </m:r>
                        <m:r>
                          <a:rPr lang="pt-BR" sz="3200" b="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  <m:r>
                      <a:rPr lang="pt-BR" sz="3200" b="0" i="1" smtClean="0">
                        <a:ln>
                          <a:noFill/>
                        </a:ln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pt-BR" sz="3200">
                    <a:ln>
                      <a:noFill/>
                    </a:ln>
                    <a:solidFill>
                      <a:srgbClr val="0C1153"/>
                    </a:solidFill>
                  </a:rPr>
                  <a:t> = </a:t>
                </a:r>
                <a:r>
                  <a:rPr lang="pt-BR" sz="3200" err="1">
                    <a:solidFill>
                      <a:srgbClr val="0C1153"/>
                    </a:solidFill>
                  </a:rPr>
                  <a:t>sec</a:t>
                </a:r>
                <a:r>
                  <a:rPr lang="pt-BR" sz="3200">
                    <a:solidFill>
                      <a:srgbClr val="0C1153"/>
                    </a:solidFill>
                  </a:rPr>
                  <a:t>²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>
                        <a:solidFill>
                          <a:srgbClr val="0C1153"/>
                        </a:solidFill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endParaRPr lang="pt-BR" sz="3200">
                  <a:ln>
                    <a:noFill/>
                  </a:ln>
                  <a:solidFill>
                    <a:srgbClr val="0C1153"/>
                  </a:solidFill>
                </a:endParaRPr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19606214-38AC-421D-A527-D08CC480F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709" y="3679078"/>
                <a:ext cx="4293053" cy="584775"/>
              </a:xfrm>
              <a:prstGeom prst="rect">
                <a:avLst/>
              </a:prstGeom>
              <a:blipFill>
                <a:blip r:embed="rId3"/>
                <a:stretch>
                  <a:fillRect t="-12632" b="-35789"/>
                </a:stretch>
              </a:blipFill>
              <a:ln w="57150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F54C3EE5-912A-4237-88B9-8240C2D7AC9E}"/>
              </a:ext>
            </a:extLst>
          </p:cNvPr>
          <p:cNvSpPr/>
          <p:nvPr/>
        </p:nvSpPr>
        <p:spPr>
          <a:xfrm>
            <a:off x="5754124" y="3519586"/>
            <a:ext cx="4099212" cy="9144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288F7225-736B-4EF6-A9CD-C98897EA6CF1}"/>
                  </a:ext>
                </a:extLst>
              </p:cNvPr>
              <p:cNvSpPr txBox="1"/>
              <p:nvPr/>
            </p:nvSpPr>
            <p:spPr>
              <a:xfrm>
                <a:off x="4183811" y="2603224"/>
                <a:ext cx="3414808" cy="584775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320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pt-BR" sz="3200" b="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m:rPr>
                            <m:sty m:val="p"/>
                          </m:rPr>
                          <a:rPr lang="pt-BR" sz="320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pt-BR" sz="3200" b="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  <m:func>
                      <m:funcPr>
                        <m:ctrlPr>
                          <a:rPr lang="pt-B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sz="3200" b="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m:rPr>
                            <m:sty m:val="p"/>
                          </m:rPr>
                          <a:rPr lang="pt-BR" sz="3200" i="0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pt-BR" sz="3200" b="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ln>
                              <a:noFill/>
                            </a:ln>
                            <a:solidFill>
                              <a:srgbClr val="0C115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</m:oMath>
                </a14:m>
                <a:r>
                  <a:rPr lang="pt-BR" sz="3200">
                    <a:ln>
                      <a:noFill/>
                    </a:ln>
                    <a:solidFill>
                      <a:srgbClr val="0C1153"/>
                    </a:solidFill>
                  </a:rPr>
                  <a:t> = 1</a:t>
                </a:r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288F7225-736B-4EF6-A9CD-C98897EA6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811" y="2603224"/>
                <a:ext cx="3414808" cy="584775"/>
              </a:xfrm>
              <a:prstGeom prst="rect">
                <a:avLst/>
              </a:prstGeom>
              <a:blipFill>
                <a:blip r:embed="rId4"/>
                <a:stretch>
                  <a:fillRect t="-12500" r="-2500" b="-34375"/>
                </a:stretch>
              </a:blipFill>
              <a:ln w="57150"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A619269E-F53E-4561-9797-B59C24E7A222}"/>
              </a:ext>
            </a:extLst>
          </p:cNvPr>
          <p:cNvSpPr/>
          <p:nvPr/>
        </p:nvSpPr>
        <p:spPr>
          <a:xfrm>
            <a:off x="4095034" y="2438412"/>
            <a:ext cx="3503585" cy="9144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: Dobrada para Cima 2">
            <a:extLst>
              <a:ext uri="{FF2B5EF4-FFF2-40B4-BE49-F238E27FC236}">
                <a16:creationId xmlns:a16="http://schemas.microsoft.com/office/drawing/2014/main" id="{6786D6C7-958F-4597-9806-96867A6147C5}"/>
              </a:ext>
            </a:extLst>
          </p:cNvPr>
          <p:cNvSpPr/>
          <p:nvPr/>
        </p:nvSpPr>
        <p:spPr>
          <a:xfrm rot="10800000">
            <a:off x="3005238" y="2774691"/>
            <a:ext cx="701336" cy="45187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Seta: Dobrada para Cima 26">
            <a:extLst>
              <a:ext uri="{FF2B5EF4-FFF2-40B4-BE49-F238E27FC236}">
                <a16:creationId xmlns:a16="http://schemas.microsoft.com/office/drawing/2014/main" id="{8042FEA2-2C70-480A-A4A2-9602EF0CAAB4}"/>
              </a:ext>
            </a:extLst>
          </p:cNvPr>
          <p:cNvSpPr/>
          <p:nvPr/>
        </p:nvSpPr>
        <p:spPr>
          <a:xfrm rot="10800000" flipH="1">
            <a:off x="7987079" y="2774691"/>
            <a:ext cx="701337" cy="45187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9BB0D918-F3D3-469C-880E-35EDB5FE7FC3}"/>
              </a:ext>
            </a:extLst>
          </p:cNvPr>
          <p:cNvSpPr txBox="1"/>
          <p:nvPr/>
        </p:nvSpPr>
        <p:spPr>
          <a:xfrm>
            <a:off x="4183811" y="4765573"/>
            <a:ext cx="97063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0C1153"/>
                </a:solidFill>
              </a:rPr>
              <a:t>Dúvidas? Vejam este vídeo:</a:t>
            </a:r>
          </a:p>
          <a:p>
            <a:endParaRPr lang="pt-BR" sz="3200" dirty="0">
              <a:solidFill>
                <a:srgbClr val="0C1153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B61DF3A-D138-492F-A95D-45EC72BB8C0B}"/>
              </a:ext>
            </a:extLst>
          </p:cNvPr>
          <p:cNvSpPr/>
          <p:nvPr/>
        </p:nvSpPr>
        <p:spPr>
          <a:xfrm>
            <a:off x="1127464" y="5468893"/>
            <a:ext cx="10861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>
                <a:hlinkClick r:id="rId5"/>
              </a:rPr>
              <a:t>https://www.youtube.com/watch?v=N9HDKwDLWsI&amp;list=PLEfwqyY2ox86JU-fviQa08fMH67W6oAKo&amp;index=15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50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</TotalTime>
  <Words>1363</Words>
  <Application>Microsoft Office PowerPoint</Application>
  <PresentationFormat>Widescreen</PresentationFormat>
  <Paragraphs>185</Paragraphs>
  <Slides>29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Gill Sans</vt:lpstr>
      <vt:lpstr>Kelson Sans</vt:lpstr>
      <vt:lpstr>Lato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Pedro vinicius</cp:lastModifiedBy>
  <cp:revision>293</cp:revision>
  <dcterms:created xsi:type="dcterms:W3CDTF">2018-04-24T04:53:07Z</dcterms:created>
  <dcterms:modified xsi:type="dcterms:W3CDTF">2020-04-22T14:48:44Z</dcterms:modified>
</cp:coreProperties>
</file>